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</p:sldMasterIdLst>
  <p:sldIdLst>
    <p:sldId id="256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5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00AAC-A3FE-4CBE-9EBB-56184C9313F6}" v="3" dt="2020-07-30T11:25:42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1"/>
    <p:restoredTop sz="94694"/>
  </p:normalViewPr>
  <p:slideViewPr>
    <p:cSldViewPr snapToGrid="0" snapToObjects="1">
      <p:cViewPr varScale="1">
        <p:scale>
          <a:sx n="64" d="100"/>
          <a:sy n="64" d="100"/>
        </p:scale>
        <p:origin x="-72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9897BB-544F-DB40-916D-E699BFE89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FFFDE2-8BE8-134F-8FBB-D25EA4B106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xmlns="" id="{520A9D45-9B39-3042-BBBB-2649EECA1F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1802" y="460827"/>
            <a:ext cx="637103" cy="12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509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54C4D4-802E-2347-A4FC-6A9012223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25BFDC-A994-AD4B-8006-8BE297E19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0936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534BF-BA1E-1846-B924-65738778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65AF2E7-0A7D-B14F-B007-ECC60D07A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605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15D329-20D7-5244-9816-8F465848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9CACC6-9DDE-4C42-87A0-EC6DDA6B6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577C9A-7AD3-FC4A-AE43-9DBECDB1F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322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1136A5-4EC3-5D40-8022-46415D71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B5DD21-82F0-4347-AB80-2B2A91487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6F27A1-F045-FD42-ACC3-1891D3FEA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9A3B6B0-4677-8D4A-8F66-6FF3D4FC7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DF6565-EC61-5943-B590-EA91238FE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1863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460429-474A-124A-AF5F-D5EA76CE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16875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7771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33D3FB-3539-C04E-A4E7-3B6421E7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13089"/>
            <a:ext cx="6172200" cy="44479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6EE39B9-1F22-3849-9230-C29893CE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21027"/>
            <a:ext cx="3932237" cy="44479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5130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1B74AB4-6D80-EB4B-AFBF-5CF857ED5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62516"/>
            <a:ext cx="6172200" cy="43985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E0D8A52-F304-1044-B776-671CDC89C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70454"/>
            <a:ext cx="3932237" cy="43985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5808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96A90407-D02D-9F49-8A2C-3443310CF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412AB11C-65A4-2C46-ACEE-025A020E41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78794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xmlns="" id="{520A9D45-9B39-3042-BBBB-2649EECA1F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7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5882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CA5B008-0300-494D-8CC7-50F4AE8D4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F35618AC-FCE5-9545-A06C-F73B94FCF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972E17F-73DC-4E47-B357-39CB55DCC1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xmlns="" id="{DEF2F31D-0BDC-F549-9C33-1362DE75C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5308" y="456106"/>
            <a:ext cx="639857" cy="129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488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2DEB64-C0C7-6C43-B1A2-51C21FE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E65FCF-499D-6E45-B3AF-F414ABF50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92977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7621F9-4398-B14F-B02F-EFA3BCAC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C7F5E4-EAD3-8B42-9885-D7319185C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482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A09CEA-A734-4A44-92E3-56758F5C5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AA4D1F-F0BD-8B43-9624-DE52BC95A2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8626995-C0D3-1C4D-B316-C55A678E7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00125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0D3F0D6-21E2-AD40-ADB2-86E6C0E8D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E4DB3F4-A41E-B74E-81FF-2CE011381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FFB1B4E-770D-634E-8CC9-C8F7CDB0E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071D713-21DD-7344-87D9-DD08DE310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7333EC3E-0F82-FA49-928B-1093BF6A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51894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A0183A-87FA-904B-B8FC-31D5F4DD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915292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774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5F9904-060E-9243-9D0A-72C1077A0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2638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6642856-C495-1740-834F-9EEB4CA77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6381"/>
            <a:ext cx="3932237" cy="43426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30592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14DC307-33D6-2F4C-BE6C-9B3D37B57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80322"/>
            <a:ext cx="6172200" cy="42807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86DAB67-A291-1945-B3C2-A6150D8EC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80322"/>
            <a:ext cx="3932237" cy="4288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986869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D4537C3-8C67-D940-A567-1C8EDCF82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5ED03D8C-1934-6041-89AB-D85CD623D8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6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389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F910C77-33BF-D743-87B2-BC46CCA5DD8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DE6044D-1EB9-FF42-A7C9-DF535F40D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B8E220-7325-B14C-B1BB-009F2909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720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60C5D41-422B-A74A-B8CD-07AAB99638E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76192" y="90901"/>
            <a:ext cx="485112" cy="9865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834E456-D499-AB47-AD23-1C93058AD751}"/>
              </a:ext>
            </a:extLst>
          </p:cNvPr>
          <p:cNvSpPr txBox="1"/>
          <p:nvPr userDrawn="1"/>
        </p:nvSpPr>
        <p:spPr>
          <a:xfrm>
            <a:off x="7820687" y="6513183"/>
            <a:ext cx="39458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alpha val="75000"/>
                  </a:schemeClr>
                </a:solidFill>
              </a:rPr>
              <a:t>UNITED NATIONS DEVELOPMENT PROGRAMME</a:t>
            </a:r>
          </a:p>
        </p:txBody>
      </p:sp>
    </p:spTree>
    <p:extLst>
      <p:ext uri="{BB962C8B-B14F-4D97-AF65-F5344CB8AC3E}">
        <p14:creationId xmlns:p14="http://schemas.microsoft.com/office/powerpoint/2010/main" xmlns="" val="4948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2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0B126BB-C052-2B43-864C-1221AD1D486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665A9E4-E614-D84D-9314-C67550366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xmlns="" id="{D6AA1CD7-E794-3B4E-9D32-982B035D3E8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96870" y="92933"/>
            <a:ext cx="494011" cy="1000372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51958FA5-E4DB-B34C-9943-858EA1512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0070596-D987-644D-87F0-1FF9E4EF055A}"/>
              </a:ext>
            </a:extLst>
          </p:cNvPr>
          <p:cNvSpPr txBox="1"/>
          <p:nvPr userDrawn="1"/>
        </p:nvSpPr>
        <p:spPr>
          <a:xfrm>
            <a:off x="7820687" y="6513183"/>
            <a:ext cx="39458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alpha val="75000"/>
                  </a:schemeClr>
                </a:solidFill>
              </a:rPr>
              <a:t>UNITED NATIONS DEVELOPMENT PROGRAMME</a:t>
            </a:r>
          </a:p>
        </p:txBody>
      </p:sp>
    </p:spTree>
    <p:extLst>
      <p:ext uri="{BB962C8B-B14F-4D97-AF65-F5344CB8AC3E}">
        <p14:creationId xmlns:p14="http://schemas.microsoft.com/office/powerpoint/2010/main" xmlns="" val="365593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B86CB8-3653-644D-913F-B94CE3719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17" y="1172817"/>
            <a:ext cx="11114007" cy="3677479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</a:t>
            </a:r>
            <a:r>
              <a:rPr lang="x-none" sz="4800" dirty="0"/>
              <a:t>he role of C</a:t>
            </a:r>
            <a:r>
              <a:rPr lang="en-US" sz="4800" dirty="0"/>
              <a:t>SOs</a:t>
            </a:r>
            <a:r>
              <a:rPr lang="x-none" sz="4800" dirty="0"/>
              <a:t> in implementing </a:t>
            </a:r>
            <a:r>
              <a:rPr lang="en-US" sz="4800" dirty="0"/>
              <a:t>Alternative Justice Systems (</a:t>
            </a:r>
            <a:r>
              <a:rPr lang="x-none" sz="4800" dirty="0"/>
              <a:t>AJS</a:t>
            </a:r>
            <a:r>
              <a:rPr lang="en-US" sz="4800" dirty="0"/>
              <a:t>)</a:t>
            </a:r>
            <a:r>
              <a:rPr lang="x-none" sz="4800" dirty="0"/>
              <a:t> through</a:t>
            </a:r>
            <a:r>
              <a:rPr lang="en-US" sz="4800" dirty="0"/>
              <a:t>: Areas</a:t>
            </a:r>
            <a:r>
              <a:rPr lang="x-none" sz="4800" dirty="0"/>
              <a:t> of practice, research</a:t>
            </a:r>
            <a:r>
              <a:rPr lang="en-US" sz="4800" dirty="0"/>
              <a:t>,</a:t>
            </a:r>
            <a:r>
              <a:rPr lang="x-none" sz="4800" dirty="0"/>
              <a:t> community outreach.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DAFBDA5-E298-3440-8BED-4395E0318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2708" y="4974533"/>
            <a:ext cx="7825947" cy="1376571"/>
          </a:xfrm>
        </p:spPr>
        <p:txBody>
          <a:bodyPr>
            <a:noAutofit/>
          </a:bodyPr>
          <a:lstStyle/>
          <a:p>
            <a:pPr algn="ctr"/>
            <a:r>
              <a:rPr lang="en-GB" b="1" i="1" dirty="0"/>
              <a:t>Presentation to Judiciary AJS Task Force </a:t>
            </a:r>
          </a:p>
          <a:p>
            <a:pPr algn="ctr"/>
            <a:r>
              <a:rPr lang="en-GB" b="1" i="1" dirty="0"/>
              <a:t>30</a:t>
            </a:r>
            <a:r>
              <a:rPr lang="en-GB" b="1" i="1" baseline="30000" dirty="0"/>
              <a:t>th</a:t>
            </a:r>
            <a:r>
              <a:rPr lang="en-GB" b="1" i="1" dirty="0"/>
              <a:t> JULY 2020.</a:t>
            </a:r>
          </a:p>
          <a:p>
            <a:pPr algn="ctr"/>
            <a:r>
              <a:rPr lang="en-GB" b="1" i="1" dirty="0"/>
              <a:t>Angote, Gertrude</a:t>
            </a:r>
          </a:p>
        </p:txBody>
      </p:sp>
    </p:spTree>
    <p:extLst>
      <p:ext uri="{BB962C8B-B14F-4D97-AF65-F5344CB8AC3E}">
        <p14:creationId xmlns:p14="http://schemas.microsoft.com/office/powerpoint/2010/main" xmlns="" val="425661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A87D84-4C0D-4796-AC96-AB217E83D539}"/>
              </a:ext>
            </a:extLst>
          </p:cNvPr>
          <p:cNvSpPr txBox="1"/>
          <p:nvPr/>
        </p:nvSpPr>
        <p:spPr>
          <a:xfrm>
            <a:off x="566532" y="147752"/>
            <a:ext cx="1011803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</a:rPr>
              <a:t>A </a:t>
            </a:r>
            <a:r>
              <a:rPr lang="x-none" sz="2000" b="1" i="1" dirty="0">
                <a:solidFill>
                  <a:schemeClr val="bg2">
                    <a:lumMod val="10000"/>
                  </a:schemeClr>
                </a:solidFill>
              </a:rPr>
              <a:t>functional analysis of CSO</a:t>
            </a:r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</a:rPr>
              <a:t>-engagement</a:t>
            </a:r>
            <a:r>
              <a:rPr lang="x-none" sz="2000" b="1" i="1" dirty="0">
                <a:solidFill>
                  <a:schemeClr val="bg2">
                    <a:lumMod val="10000"/>
                  </a:schemeClr>
                </a:solidFill>
              </a:rPr>
              <a:t> in</a:t>
            </a:r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</a:rPr>
              <a:t> AJS in Kenya is timely and useful, </a:t>
            </a:r>
            <a:endParaRPr lang="x-none" sz="20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x-none" sz="2000" dirty="0">
                <a:solidFill>
                  <a:schemeClr val="bg2">
                    <a:lumMod val="10000"/>
                  </a:schemeClr>
                </a:solidFill>
              </a:rPr>
              <a:t> </a:t>
            </a:r>
          </a:p>
          <a:p>
            <a:pPr algn="just"/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Speaking</a:t>
            </a:r>
            <a:r>
              <a:rPr lang="x-none" i="1" dirty="0">
                <a:solidFill>
                  <a:schemeClr val="bg2">
                    <a:lumMod val="10000"/>
                  </a:schemeClr>
                </a:solidFill>
              </a:rPr>
              <a:t> on the role of community advice offices (</a:t>
            </a:r>
            <a:r>
              <a:rPr lang="x-none" i="1" dirty="0" err="1">
                <a:solidFill>
                  <a:schemeClr val="bg2">
                    <a:lumMod val="10000"/>
                  </a:schemeClr>
                </a:solidFill>
              </a:rPr>
              <a:t>CAOs</a:t>
            </a:r>
            <a:r>
              <a:rPr lang="x-none" i="1" dirty="0">
                <a:solidFill>
                  <a:schemeClr val="bg2">
                    <a:lumMod val="10000"/>
                  </a:schemeClr>
                </a:solidFill>
              </a:rPr>
              <a:t>) and community-based paralegals in South Africa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x-none" i="1" dirty="0">
                <a:solidFill>
                  <a:schemeClr val="bg2">
                    <a:lumMod val="10000"/>
                  </a:schemeClr>
                </a:solidFill>
              </a:rPr>
              <a:t>2014, Mlambo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 J.</a:t>
            </a:r>
            <a:r>
              <a:rPr lang="x-none" i="1" dirty="0">
                <a:solidFill>
                  <a:schemeClr val="bg2">
                    <a:lumMod val="10000"/>
                  </a:schemeClr>
                </a:solidFill>
              </a:rPr>
              <a:t> explained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-</a:t>
            </a:r>
            <a:r>
              <a:rPr lang="x-none" i="1" dirty="0">
                <a:solidFill>
                  <a:schemeClr val="bg2">
                    <a:lumMod val="10000"/>
                  </a:schemeClr>
                </a:solidFill>
              </a:rPr>
              <a:t>there exists a mixed model approach to justice…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782313-B551-4E91-9E8C-113D912289A5}"/>
              </a:ext>
            </a:extLst>
          </p:cNvPr>
          <p:cNvSpPr txBox="1"/>
          <p:nvPr/>
        </p:nvSpPr>
        <p:spPr>
          <a:xfrm>
            <a:off x="1573696" y="3039431"/>
            <a:ext cx="9044608" cy="288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x-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8C0F3F-193A-405F-8C0F-115D8269CC0F}"/>
              </a:ext>
            </a:extLst>
          </p:cNvPr>
          <p:cNvSpPr txBox="1"/>
          <p:nvPr/>
        </p:nvSpPr>
        <p:spPr>
          <a:xfrm>
            <a:off x="1680517" y="2897845"/>
            <a:ext cx="97431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Access to justice rests on two premises: primary and secondary. Primary access to justice occurs at the grassroots; it is the entry level, the first stage where a person interfaces with the justice system. It accounts for the largest number of interactions between service providers and those who require services. Primary access to justice largely revolves around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legal information sharing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. It is not just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about legal assistance 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however;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empowerment is at its core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. Most people who approach </a:t>
            </a:r>
            <a:r>
              <a:rPr lang="x-none" sz="2000" i="1" dirty="0" err="1">
                <a:solidFill>
                  <a:schemeClr val="accent2">
                    <a:lumMod val="75000"/>
                  </a:schemeClr>
                </a:solidFill>
              </a:rPr>
              <a:t>CAOs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 have no interest in going to court and litigate. To me the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primary level is a very important stage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;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it determines what happens to a person next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. However, it is the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second level 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that we always speak about: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court access, litigation, legal representation, etc. 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It is secondary because </a:t>
            </a:r>
            <a:r>
              <a:rPr lang="x-none" sz="2000" i="1" u="sng" dirty="0">
                <a:solidFill>
                  <a:schemeClr val="accent2">
                    <a:lumMod val="75000"/>
                  </a:schemeClr>
                </a:solidFill>
              </a:rPr>
              <a:t>less people are assisted</a:t>
            </a:r>
            <a:r>
              <a:rPr lang="x-none" sz="2000" i="1" dirty="0">
                <a:solidFill>
                  <a:schemeClr val="accent2">
                    <a:lumMod val="75000"/>
                  </a:schemeClr>
                </a:solidFill>
              </a:rPr>
              <a:t>. Yet it consumes the biggest chunk of resources. It’s an issue we need to grapple with.</a:t>
            </a:r>
            <a:endParaRPr lang="x-none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DEF3E600-64FA-4043-AED6-619D486C3ED6}"/>
              </a:ext>
            </a:extLst>
          </p:cNvPr>
          <p:cNvSpPr/>
          <p:nvPr/>
        </p:nvSpPr>
        <p:spPr>
          <a:xfrm>
            <a:off x="1004123" y="2799874"/>
            <a:ext cx="347729" cy="412655"/>
          </a:xfrm>
          <a:custGeom>
            <a:avLst/>
            <a:gdLst/>
            <a:ahLst/>
            <a:cxnLst/>
            <a:rect l="l" t="t" r="r" b="b"/>
            <a:pathLst>
              <a:path w="316655" h="486780">
                <a:moveTo>
                  <a:pt x="291820" y="0"/>
                </a:moveTo>
                <a:cubicBezTo>
                  <a:pt x="308377" y="0"/>
                  <a:pt x="316655" y="7037"/>
                  <a:pt x="316655" y="21110"/>
                </a:cubicBezTo>
                <a:cubicBezTo>
                  <a:pt x="316655" y="28561"/>
                  <a:pt x="287680" y="55880"/>
                  <a:pt x="229730" y="103068"/>
                </a:cubicBezTo>
                <a:cubicBezTo>
                  <a:pt x="166813" y="156051"/>
                  <a:pt x="135355" y="201169"/>
                  <a:pt x="135355" y="238423"/>
                </a:cubicBezTo>
                <a:cubicBezTo>
                  <a:pt x="135355" y="259947"/>
                  <a:pt x="154396" y="280230"/>
                  <a:pt x="192477" y="299270"/>
                </a:cubicBezTo>
                <a:cubicBezTo>
                  <a:pt x="234698" y="319967"/>
                  <a:pt x="255808" y="349770"/>
                  <a:pt x="255808" y="388679"/>
                </a:cubicBezTo>
                <a:cubicBezTo>
                  <a:pt x="255808" y="415170"/>
                  <a:pt x="245667" y="438143"/>
                  <a:pt x="225384" y="457598"/>
                </a:cubicBezTo>
                <a:cubicBezTo>
                  <a:pt x="205102" y="477052"/>
                  <a:pt x="178403" y="486780"/>
                  <a:pt x="145289" y="486780"/>
                </a:cubicBezTo>
                <a:cubicBezTo>
                  <a:pt x="106380" y="486780"/>
                  <a:pt x="72438" y="472706"/>
                  <a:pt x="43463" y="444559"/>
                </a:cubicBezTo>
                <a:cubicBezTo>
                  <a:pt x="14488" y="416412"/>
                  <a:pt x="0" y="381228"/>
                  <a:pt x="0" y="339007"/>
                </a:cubicBezTo>
                <a:cubicBezTo>
                  <a:pt x="0" y="257877"/>
                  <a:pt x="42842" y="181094"/>
                  <a:pt x="128525" y="108656"/>
                </a:cubicBezTo>
                <a:cubicBezTo>
                  <a:pt x="214208" y="36219"/>
                  <a:pt x="268640" y="0"/>
                  <a:pt x="2918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DDE615AC-6823-4F58-982F-3FB16E4815E2}"/>
              </a:ext>
            </a:extLst>
          </p:cNvPr>
          <p:cNvSpPr/>
          <p:nvPr/>
        </p:nvSpPr>
        <p:spPr>
          <a:xfrm>
            <a:off x="1289592" y="2791601"/>
            <a:ext cx="346365" cy="420157"/>
          </a:xfrm>
          <a:custGeom>
            <a:avLst/>
            <a:gdLst/>
            <a:ahLst/>
            <a:cxnLst/>
            <a:rect l="l" t="t" r="r" b="b"/>
            <a:pathLst>
              <a:path w="315413" h="486780">
                <a:moveTo>
                  <a:pt x="291819" y="0"/>
                </a:moveTo>
                <a:cubicBezTo>
                  <a:pt x="307548" y="0"/>
                  <a:pt x="315413" y="7037"/>
                  <a:pt x="315413" y="21110"/>
                </a:cubicBezTo>
                <a:cubicBezTo>
                  <a:pt x="315413" y="28561"/>
                  <a:pt x="286852" y="55880"/>
                  <a:pt x="229730" y="103068"/>
                </a:cubicBezTo>
                <a:cubicBezTo>
                  <a:pt x="166813" y="156051"/>
                  <a:pt x="135354" y="201169"/>
                  <a:pt x="135354" y="238423"/>
                </a:cubicBezTo>
                <a:cubicBezTo>
                  <a:pt x="135354" y="259947"/>
                  <a:pt x="154395" y="280230"/>
                  <a:pt x="192476" y="299270"/>
                </a:cubicBezTo>
                <a:cubicBezTo>
                  <a:pt x="233869" y="319967"/>
                  <a:pt x="254566" y="349770"/>
                  <a:pt x="254566" y="388679"/>
                </a:cubicBezTo>
                <a:cubicBezTo>
                  <a:pt x="254566" y="415170"/>
                  <a:pt x="244631" y="438143"/>
                  <a:pt x="224763" y="457598"/>
                </a:cubicBezTo>
                <a:cubicBezTo>
                  <a:pt x="204894" y="477052"/>
                  <a:pt x="178403" y="486780"/>
                  <a:pt x="145289" y="486780"/>
                </a:cubicBezTo>
                <a:cubicBezTo>
                  <a:pt x="105552" y="486780"/>
                  <a:pt x="71402" y="472706"/>
                  <a:pt x="42841" y="444559"/>
                </a:cubicBezTo>
                <a:cubicBezTo>
                  <a:pt x="14280" y="416412"/>
                  <a:pt x="0" y="381228"/>
                  <a:pt x="0" y="339007"/>
                </a:cubicBezTo>
                <a:cubicBezTo>
                  <a:pt x="0" y="257877"/>
                  <a:pt x="42841" y="181094"/>
                  <a:pt x="128524" y="108656"/>
                </a:cubicBezTo>
                <a:cubicBezTo>
                  <a:pt x="214208" y="36219"/>
                  <a:pt x="268639" y="0"/>
                  <a:pt x="2918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1736152D-34B7-4E99-8C0F-2D92C8B10493}"/>
              </a:ext>
            </a:extLst>
          </p:cNvPr>
          <p:cNvSpPr/>
          <p:nvPr/>
        </p:nvSpPr>
        <p:spPr>
          <a:xfrm rot="10800000">
            <a:off x="7424334" y="5999041"/>
            <a:ext cx="346365" cy="390554"/>
          </a:xfrm>
          <a:custGeom>
            <a:avLst/>
            <a:gdLst/>
            <a:ahLst/>
            <a:cxnLst/>
            <a:rect l="l" t="t" r="r" b="b"/>
            <a:pathLst>
              <a:path w="315413" h="486780">
                <a:moveTo>
                  <a:pt x="291819" y="0"/>
                </a:moveTo>
                <a:cubicBezTo>
                  <a:pt x="307548" y="0"/>
                  <a:pt x="315413" y="7037"/>
                  <a:pt x="315413" y="21110"/>
                </a:cubicBezTo>
                <a:cubicBezTo>
                  <a:pt x="315413" y="28561"/>
                  <a:pt x="286852" y="55880"/>
                  <a:pt x="229730" y="103068"/>
                </a:cubicBezTo>
                <a:cubicBezTo>
                  <a:pt x="166813" y="156051"/>
                  <a:pt x="135354" y="201169"/>
                  <a:pt x="135354" y="238423"/>
                </a:cubicBezTo>
                <a:cubicBezTo>
                  <a:pt x="135354" y="259947"/>
                  <a:pt x="154395" y="280230"/>
                  <a:pt x="192476" y="299270"/>
                </a:cubicBezTo>
                <a:cubicBezTo>
                  <a:pt x="233869" y="319967"/>
                  <a:pt x="254566" y="349770"/>
                  <a:pt x="254566" y="388679"/>
                </a:cubicBezTo>
                <a:cubicBezTo>
                  <a:pt x="254566" y="415170"/>
                  <a:pt x="244631" y="438143"/>
                  <a:pt x="224763" y="457598"/>
                </a:cubicBezTo>
                <a:cubicBezTo>
                  <a:pt x="204894" y="477052"/>
                  <a:pt x="178403" y="486780"/>
                  <a:pt x="145289" y="486780"/>
                </a:cubicBezTo>
                <a:cubicBezTo>
                  <a:pt x="105552" y="486780"/>
                  <a:pt x="71402" y="472706"/>
                  <a:pt x="42841" y="444559"/>
                </a:cubicBezTo>
                <a:cubicBezTo>
                  <a:pt x="14280" y="416412"/>
                  <a:pt x="0" y="381228"/>
                  <a:pt x="0" y="339007"/>
                </a:cubicBezTo>
                <a:cubicBezTo>
                  <a:pt x="0" y="257877"/>
                  <a:pt x="42841" y="181094"/>
                  <a:pt x="128524" y="108656"/>
                </a:cubicBezTo>
                <a:cubicBezTo>
                  <a:pt x="214208" y="36219"/>
                  <a:pt x="268639" y="0"/>
                  <a:pt x="2918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9DA92351-AAD0-4B77-9DA2-DB442E7553A3}"/>
              </a:ext>
            </a:extLst>
          </p:cNvPr>
          <p:cNvSpPr/>
          <p:nvPr/>
        </p:nvSpPr>
        <p:spPr>
          <a:xfrm rot="10800000">
            <a:off x="7142967" y="6035892"/>
            <a:ext cx="347729" cy="390553"/>
          </a:xfrm>
          <a:custGeom>
            <a:avLst/>
            <a:gdLst/>
            <a:ahLst/>
            <a:cxnLst/>
            <a:rect l="l" t="t" r="r" b="b"/>
            <a:pathLst>
              <a:path w="316655" h="486780">
                <a:moveTo>
                  <a:pt x="291820" y="0"/>
                </a:moveTo>
                <a:cubicBezTo>
                  <a:pt x="308377" y="0"/>
                  <a:pt x="316655" y="7037"/>
                  <a:pt x="316655" y="21110"/>
                </a:cubicBezTo>
                <a:cubicBezTo>
                  <a:pt x="316655" y="28561"/>
                  <a:pt x="287680" y="55880"/>
                  <a:pt x="229730" y="103068"/>
                </a:cubicBezTo>
                <a:cubicBezTo>
                  <a:pt x="166813" y="156051"/>
                  <a:pt x="135355" y="201169"/>
                  <a:pt x="135355" y="238423"/>
                </a:cubicBezTo>
                <a:cubicBezTo>
                  <a:pt x="135355" y="259947"/>
                  <a:pt x="154396" y="280230"/>
                  <a:pt x="192477" y="299270"/>
                </a:cubicBezTo>
                <a:cubicBezTo>
                  <a:pt x="234698" y="319967"/>
                  <a:pt x="255808" y="349770"/>
                  <a:pt x="255808" y="388679"/>
                </a:cubicBezTo>
                <a:cubicBezTo>
                  <a:pt x="255808" y="415170"/>
                  <a:pt x="245667" y="438143"/>
                  <a:pt x="225384" y="457598"/>
                </a:cubicBezTo>
                <a:cubicBezTo>
                  <a:pt x="205102" y="477052"/>
                  <a:pt x="178403" y="486780"/>
                  <a:pt x="145289" y="486780"/>
                </a:cubicBezTo>
                <a:cubicBezTo>
                  <a:pt x="106380" y="486780"/>
                  <a:pt x="72438" y="472706"/>
                  <a:pt x="43463" y="444559"/>
                </a:cubicBezTo>
                <a:cubicBezTo>
                  <a:pt x="14488" y="416412"/>
                  <a:pt x="0" y="381228"/>
                  <a:pt x="0" y="339007"/>
                </a:cubicBezTo>
                <a:cubicBezTo>
                  <a:pt x="0" y="257877"/>
                  <a:pt x="42842" y="181094"/>
                  <a:pt x="128525" y="108656"/>
                </a:cubicBezTo>
                <a:cubicBezTo>
                  <a:pt x="214208" y="36219"/>
                  <a:pt x="268640" y="0"/>
                  <a:pt x="2918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9E2F421D-BA5D-42A9-A42A-BE9367104F63}"/>
              </a:ext>
            </a:extLst>
          </p:cNvPr>
          <p:cNvSpPr/>
          <p:nvPr/>
        </p:nvSpPr>
        <p:spPr>
          <a:xfrm>
            <a:off x="11085373" y="2836141"/>
            <a:ext cx="1067902" cy="3567328"/>
          </a:xfrm>
          <a:custGeom>
            <a:avLst/>
            <a:gdLst/>
            <a:ahLst/>
            <a:cxnLst/>
            <a:rect l="l" t="t" r="r" b="b"/>
            <a:pathLst>
              <a:path w="692916" h="2314686">
                <a:moveTo>
                  <a:pt x="0" y="0"/>
                </a:moveTo>
                <a:cubicBezTo>
                  <a:pt x="132457" y="14901"/>
                  <a:pt x="243390" y="69333"/>
                  <a:pt x="332798" y="163294"/>
                </a:cubicBezTo>
                <a:cubicBezTo>
                  <a:pt x="422207" y="257256"/>
                  <a:pt x="466911" y="363429"/>
                  <a:pt x="466911" y="481812"/>
                </a:cubicBezTo>
                <a:cubicBezTo>
                  <a:pt x="466911" y="538106"/>
                  <a:pt x="458219" y="602679"/>
                  <a:pt x="440834" y="675531"/>
                </a:cubicBezTo>
                <a:cubicBezTo>
                  <a:pt x="420137" y="762456"/>
                  <a:pt x="409789" y="825787"/>
                  <a:pt x="409789" y="865524"/>
                </a:cubicBezTo>
                <a:cubicBezTo>
                  <a:pt x="409789" y="928441"/>
                  <a:pt x="435453" y="985977"/>
                  <a:pt x="486780" y="1038132"/>
                </a:cubicBezTo>
                <a:cubicBezTo>
                  <a:pt x="538107" y="1090287"/>
                  <a:pt x="606819" y="1121745"/>
                  <a:pt x="692916" y="1132507"/>
                </a:cubicBezTo>
                <a:lnTo>
                  <a:pt x="692916" y="1182179"/>
                </a:lnTo>
                <a:cubicBezTo>
                  <a:pt x="605991" y="1192941"/>
                  <a:pt x="537072" y="1224400"/>
                  <a:pt x="486159" y="1276554"/>
                </a:cubicBezTo>
                <a:cubicBezTo>
                  <a:pt x="435246" y="1328709"/>
                  <a:pt x="409789" y="1386245"/>
                  <a:pt x="409789" y="1449162"/>
                </a:cubicBezTo>
                <a:cubicBezTo>
                  <a:pt x="409789" y="1488900"/>
                  <a:pt x="420137" y="1552231"/>
                  <a:pt x="440834" y="1639156"/>
                </a:cubicBezTo>
                <a:cubicBezTo>
                  <a:pt x="458219" y="1712007"/>
                  <a:pt x="466911" y="1776580"/>
                  <a:pt x="466911" y="1832874"/>
                </a:cubicBezTo>
                <a:cubicBezTo>
                  <a:pt x="466911" y="1950429"/>
                  <a:pt x="422000" y="2056188"/>
                  <a:pt x="332178" y="2150150"/>
                </a:cubicBezTo>
                <a:cubicBezTo>
                  <a:pt x="242355" y="2244111"/>
                  <a:pt x="131629" y="2298957"/>
                  <a:pt x="0" y="2314686"/>
                </a:cubicBezTo>
                <a:lnTo>
                  <a:pt x="0" y="2271612"/>
                </a:lnTo>
                <a:cubicBezTo>
                  <a:pt x="186268" y="2225239"/>
                  <a:pt x="279402" y="2127106"/>
                  <a:pt x="279402" y="1977212"/>
                </a:cubicBezTo>
                <a:cubicBezTo>
                  <a:pt x="279402" y="1934150"/>
                  <a:pt x="269467" y="1868724"/>
                  <a:pt x="249599" y="1780932"/>
                </a:cubicBezTo>
                <a:cubicBezTo>
                  <a:pt x="231386" y="1706399"/>
                  <a:pt x="222280" y="1642221"/>
                  <a:pt x="222280" y="1588398"/>
                </a:cubicBezTo>
                <a:cubicBezTo>
                  <a:pt x="222280" y="1495639"/>
                  <a:pt x="255297" y="1411165"/>
                  <a:pt x="321331" y="1334976"/>
                </a:cubicBezTo>
                <a:cubicBezTo>
                  <a:pt x="387366" y="1258788"/>
                  <a:pt x="477285" y="1200405"/>
                  <a:pt x="591090" y="1159827"/>
                </a:cubicBezTo>
                <a:cubicBezTo>
                  <a:pt x="477285" y="1118421"/>
                  <a:pt x="387366" y="1057968"/>
                  <a:pt x="321331" y="978468"/>
                </a:cubicBezTo>
                <a:cubicBezTo>
                  <a:pt x="255297" y="898968"/>
                  <a:pt x="222280" y="814908"/>
                  <a:pt x="222280" y="726289"/>
                </a:cubicBezTo>
                <a:cubicBezTo>
                  <a:pt x="222280" y="672465"/>
                  <a:pt x="231386" y="607873"/>
                  <a:pt x="249599" y="532512"/>
                </a:cubicBezTo>
                <a:cubicBezTo>
                  <a:pt x="269467" y="445548"/>
                  <a:pt x="279402" y="380536"/>
                  <a:pt x="279402" y="337474"/>
                </a:cubicBezTo>
                <a:cubicBezTo>
                  <a:pt x="279402" y="187580"/>
                  <a:pt x="186268" y="89447"/>
                  <a:pt x="0" y="43074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02C3C768-D9A4-4AD6-8927-4DC48455C1D9}"/>
              </a:ext>
            </a:extLst>
          </p:cNvPr>
          <p:cNvSpPr/>
          <p:nvPr/>
        </p:nvSpPr>
        <p:spPr>
          <a:xfrm>
            <a:off x="32581" y="2836142"/>
            <a:ext cx="1067902" cy="3567328"/>
          </a:xfrm>
          <a:custGeom>
            <a:avLst/>
            <a:gdLst/>
            <a:ahLst/>
            <a:cxnLst/>
            <a:rect l="l" t="t" r="r" b="b"/>
            <a:pathLst>
              <a:path w="692916" h="2314686">
                <a:moveTo>
                  <a:pt x="692916" y="0"/>
                </a:moveTo>
                <a:lnTo>
                  <a:pt x="692916" y="43074"/>
                </a:lnTo>
                <a:cubicBezTo>
                  <a:pt x="506648" y="89447"/>
                  <a:pt x="413515" y="187580"/>
                  <a:pt x="413515" y="337474"/>
                </a:cubicBezTo>
                <a:cubicBezTo>
                  <a:pt x="413515" y="380536"/>
                  <a:pt x="423669" y="445548"/>
                  <a:pt x="443977" y="532512"/>
                </a:cubicBezTo>
                <a:cubicBezTo>
                  <a:pt x="461750" y="607873"/>
                  <a:pt x="470637" y="672465"/>
                  <a:pt x="470637" y="726289"/>
                </a:cubicBezTo>
                <a:cubicBezTo>
                  <a:pt x="470637" y="818220"/>
                  <a:pt x="437713" y="902486"/>
                  <a:pt x="371866" y="979089"/>
                </a:cubicBezTo>
                <a:cubicBezTo>
                  <a:pt x="306019" y="1055691"/>
                  <a:pt x="216006" y="1114282"/>
                  <a:pt x="101827" y="1154860"/>
                </a:cubicBezTo>
                <a:cubicBezTo>
                  <a:pt x="216006" y="1195437"/>
                  <a:pt x="306019" y="1255683"/>
                  <a:pt x="371866" y="1335597"/>
                </a:cubicBezTo>
                <a:cubicBezTo>
                  <a:pt x="437713" y="1415511"/>
                  <a:pt x="470637" y="1499364"/>
                  <a:pt x="470637" y="1587156"/>
                </a:cubicBezTo>
                <a:cubicBezTo>
                  <a:pt x="470637" y="1641807"/>
                  <a:pt x="461750" y="1706399"/>
                  <a:pt x="443977" y="1780932"/>
                </a:cubicBezTo>
                <a:cubicBezTo>
                  <a:pt x="423669" y="1868724"/>
                  <a:pt x="413515" y="1934150"/>
                  <a:pt x="413515" y="1977212"/>
                </a:cubicBezTo>
                <a:cubicBezTo>
                  <a:pt x="413515" y="2127106"/>
                  <a:pt x="506648" y="2225239"/>
                  <a:pt x="692916" y="2271612"/>
                </a:cubicBezTo>
                <a:lnTo>
                  <a:pt x="692916" y="2314686"/>
                </a:lnTo>
                <a:cubicBezTo>
                  <a:pt x="560459" y="2298957"/>
                  <a:pt x="449526" y="2244318"/>
                  <a:pt x="360118" y="2150771"/>
                </a:cubicBezTo>
                <a:cubicBezTo>
                  <a:pt x="270709" y="2057223"/>
                  <a:pt x="226005" y="1950843"/>
                  <a:pt x="226005" y="1831632"/>
                </a:cubicBezTo>
                <a:cubicBezTo>
                  <a:pt x="226005" y="1776166"/>
                  <a:pt x="235073" y="1712007"/>
                  <a:pt x="253208" y="1639156"/>
                </a:cubicBezTo>
                <a:cubicBezTo>
                  <a:pt x="274810" y="1552231"/>
                  <a:pt x="285611" y="1488900"/>
                  <a:pt x="285611" y="1449162"/>
                </a:cubicBezTo>
                <a:cubicBezTo>
                  <a:pt x="285611" y="1384590"/>
                  <a:pt x="259721" y="1326847"/>
                  <a:pt x="207941" y="1275934"/>
                </a:cubicBezTo>
                <a:cubicBezTo>
                  <a:pt x="156161" y="1225020"/>
                  <a:pt x="86848" y="1193769"/>
                  <a:pt x="0" y="1182179"/>
                </a:cubicBezTo>
                <a:lnTo>
                  <a:pt x="0" y="1132507"/>
                </a:lnTo>
                <a:cubicBezTo>
                  <a:pt x="87688" y="1121745"/>
                  <a:pt x="157212" y="1090287"/>
                  <a:pt x="208572" y="1038132"/>
                </a:cubicBezTo>
                <a:cubicBezTo>
                  <a:pt x="259931" y="985977"/>
                  <a:pt x="285611" y="928441"/>
                  <a:pt x="285611" y="865524"/>
                </a:cubicBezTo>
                <a:cubicBezTo>
                  <a:pt x="285611" y="825787"/>
                  <a:pt x="274810" y="762456"/>
                  <a:pt x="253208" y="675531"/>
                </a:cubicBezTo>
                <a:cubicBezTo>
                  <a:pt x="235073" y="602679"/>
                  <a:pt x="226005" y="538106"/>
                  <a:pt x="226005" y="481812"/>
                </a:cubicBezTo>
                <a:cubicBezTo>
                  <a:pt x="226005" y="364257"/>
                  <a:pt x="270709" y="258291"/>
                  <a:pt x="360118" y="163915"/>
                </a:cubicBezTo>
                <a:cubicBezTo>
                  <a:pt x="449526" y="69540"/>
                  <a:pt x="560459" y="14901"/>
                  <a:pt x="69291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xmlns="" val="230598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4720310-B07C-4A12-B56B-95E20ACE106F}"/>
              </a:ext>
            </a:extLst>
          </p:cNvPr>
          <p:cNvSpPr txBox="1"/>
          <p:nvPr/>
        </p:nvSpPr>
        <p:spPr>
          <a:xfrm>
            <a:off x="954157" y="130375"/>
            <a:ext cx="97734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Amkeni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</a:rPr>
              <a:t>Wakenya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; 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The</a:t>
            </a:r>
            <a:r>
              <a:rPr lang="en-US" sz="2000" i="1" dirty="0">
                <a:solidFill>
                  <a:schemeClr val="bg2">
                    <a:lumMod val="10000"/>
                  </a:schemeClr>
                </a:solidFill>
              </a:rPr>
              <a:t> UNDP-Kenya flagship CSO facility, focusses on</a:t>
            </a:r>
            <a:r>
              <a:rPr lang="x-none" sz="20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i="1" dirty="0">
                <a:solidFill>
                  <a:schemeClr val="bg2">
                    <a:lumMod val="10000"/>
                  </a:schemeClr>
                </a:solidFill>
              </a:rPr>
              <a:t>A2J, human rights promotion, </a:t>
            </a:r>
            <a:r>
              <a:rPr lang="en-GB" sz="2000" i="1" dirty="0">
                <a:solidFill>
                  <a:schemeClr val="bg2">
                    <a:lumMod val="10000"/>
                  </a:schemeClr>
                </a:solidFill>
              </a:rPr>
              <a:t>strengthening dispensation of justice through AJS-people see and feel just, equitable, affordable, accessible, sustainable, credible and accountable formal/AJS systems;</a:t>
            </a:r>
          </a:p>
          <a:p>
            <a:pPr algn="just"/>
            <a:endParaRPr lang="en-US" sz="2000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IPs (CSOs) already have actionable strategies to engage with AJS: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00" b="1" i="1" dirty="0">
                <a:solidFill>
                  <a:schemeClr val="bg2">
                    <a:lumMod val="10000"/>
                  </a:schemeClr>
                </a:solidFill>
              </a:rPr>
              <a:t>Building capacity/skills development</a:t>
            </a: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en-US" sz="1900" b="1" i="1" dirty="0">
                <a:solidFill>
                  <a:schemeClr val="bg2">
                    <a:lumMod val="10000"/>
                  </a:schemeClr>
                </a:solidFill>
              </a:rPr>
              <a:t>1-CSO </a:t>
            </a: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already established Grass-root community referral Pathways; Linking village to national level HR institutions and duty bearers; developing SOPs for ADR/AJS cases-a harmonized approach and manual to sensitize these mechanisms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00" b="1" i="1" dirty="0">
                <a:solidFill>
                  <a:schemeClr val="bg2">
                    <a:lumMod val="10000"/>
                  </a:schemeClr>
                </a:solidFill>
              </a:rPr>
              <a:t>Local Council of elders</a:t>
            </a: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; E.g. Already empowering elders-</a:t>
            </a:r>
            <a:r>
              <a:rPr lang="en-US" sz="1900" i="1" dirty="0" err="1">
                <a:solidFill>
                  <a:schemeClr val="bg2">
                    <a:lumMod val="10000"/>
                  </a:schemeClr>
                </a:solidFill>
              </a:rPr>
              <a:t>Kipgaa</a:t>
            </a: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 members on mediation techniques, referral mechs-for disputes-gender responsive/HRBA.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900" b="1" i="1" dirty="0">
                <a:solidFill>
                  <a:schemeClr val="bg2">
                    <a:lumMod val="10000"/>
                  </a:schemeClr>
                </a:solidFill>
              </a:rPr>
              <a:t>Strengthening community JS &amp; ADR to respond Key populations’ (Men having sex with men/Sex Workers) issues </a:t>
            </a:r>
            <a:r>
              <a:rPr lang="en-US" sz="1900" i="1" dirty="0">
                <a:solidFill>
                  <a:schemeClr val="bg2">
                    <a:lumMod val="10000"/>
                  </a:schemeClr>
                </a:solidFill>
              </a:rPr>
              <a:t>E.g. Due to the very nature of KPs, prefer ADR and out of court settlements- Now building capacities of ADRs to respond sensitively/use HRBA.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00" b="1" i="1" dirty="0">
                <a:solidFill>
                  <a:schemeClr val="bg2">
                    <a:lumMod val="10000"/>
                  </a:schemeClr>
                </a:solidFill>
              </a:rPr>
              <a:t>Many CSOs have proposed to train and operationalize AJS committees and disseminate the policy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Overall-for CSOs-The policy:</a:t>
            </a:r>
            <a:endParaRPr lang="x-non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31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46782FE2-BE01-4FDC-AEEA-E785E06BD715}"/>
              </a:ext>
            </a:extLst>
          </p:cNvPr>
          <p:cNvSpPr/>
          <p:nvPr/>
        </p:nvSpPr>
        <p:spPr>
          <a:xfrm rot="158526">
            <a:off x="1132340" y="647880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1DAA5BA2-EA01-4195-A9FC-F33DF38836FB}"/>
              </a:ext>
            </a:extLst>
          </p:cNvPr>
          <p:cNvSpPr/>
          <p:nvPr/>
        </p:nvSpPr>
        <p:spPr>
          <a:xfrm flipV="1">
            <a:off x="2920757" y="145449"/>
            <a:ext cx="4464156" cy="1851937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DDAD1AF6-BE5A-435A-B93C-49A936354F6B}"/>
              </a:ext>
            </a:extLst>
          </p:cNvPr>
          <p:cNvSpPr/>
          <p:nvPr/>
        </p:nvSpPr>
        <p:spPr>
          <a:xfrm flipV="1">
            <a:off x="666061" y="145449"/>
            <a:ext cx="2398426" cy="1851936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A31486E-74C9-4E59-9EB7-CC95F250D542}"/>
              </a:ext>
            </a:extLst>
          </p:cNvPr>
          <p:cNvSpPr/>
          <p:nvPr/>
        </p:nvSpPr>
        <p:spPr>
          <a:xfrm>
            <a:off x="100119" y="922646"/>
            <a:ext cx="1311507" cy="64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3A34C1D-B0AC-4577-BB6E-8372A932F028}"/>
              </a:ext>
            </a:extLst>
          </p:cNvPr>
          <p:cNvSpPr/>
          <p:nvPr/>
        </p:nvSpPr>
        <p:spPr>
          <a:xfrm>
            <a:off x="100119" y="257910"/>
            <a:ext cx="1311507" cy="673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xmlns="" id="{F1EDCB8F-941D-4871-BBAC-17FB9422A387}"/>
              </a:ext>
            </a:extLst>
          </p:cNvPr>
          <p:cNvSpPr/>
          <p:nvPr/>
        </p:nvSpPr>
        <p:spPr>
          <a:xfrm>
            <a:off x="98692" y="247630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68D8B7C-A9E2-4A22-8B7A-35C5514FFCAD}"/>
              </a:ext>
            </a:extLst>
          </p:cNvPr>
          <p:cNvSpPr/>
          <p:nvPr/>
        </p:nvSpPr>
        <p:spPr>
          <a:xfrm rot="21441474" flipH="1">
            <a:off x="5174671" y="3195872"/>
            <a:ext cx="4143141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F6F5267E-6B3E-4861-9DCD-9F30D158CF43}"/>
              </a:ext>
            </a:extLst>
          </p:cNvPr>
          <p:cNvSpPr/>
          <p:nvPr/>
        </p:nvSpPr>
        <p:spPr>
          <a:xfrm flipH="1" flipV="1">
            <a:off x="2531958" y="2278095"/>
            <a:ext cx="4996738" cy="2236083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16FDB60-F494-4822-AFA3-5E30B06B609C}"/>
              </a:ext>
            </a:extLst>
          </p:cNvPr>
          <p:cNvSpPr/>
          <p:nvPr/>
        </p:nvSpPr>
        <p:spPr>
          <a:xfrm flipH="1" flipV="1">
            <a:off x="7384913" y="2278055"/>
            <a:ext cx="3042996" cy="2236082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A8B7007-6EEC-4BF4-A7D9-54FCFDDC0875}"/>
              </a:ext>
            </a:extLst>
          </p:cNvPr>
          <p:cNvSpPr/>
          <p:nvPr/>
        </p:nvSpPr>
        <p:spPr>
          <a:xfrm flipH="1">
            <a:off x="9879149" y="3308947"/>
            <a:ext cx="1312018" cy="64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D824F00-9E3A-4804-910A-A4402E92B684}"/>
              </a:ext>
            </a:extLst>
          </p:cNvPr>
          <p:cNvSpPr/>
          <p:nvPr/>
        </p:nvSpPr>
        <p:spPr>
          <a:xfrm flipH="1">
            <a:off x="9915687" y="2796920"/>
            <a:ext cx="1312018" cy="673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xmlns="" id="{A41D4F69-792F-46D0-969B-88E59B2826C6}"/>
              </a:ext>
            </a:extLst>
          </p:cNvPr>
          <p:cNvSpPr/>
          <p:nvPr/>
        </p:nvSpPr>
        <p:spPr>
          <a:xfrm flipH="1">
            <a:off x="9897418" y="2635264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E751D6A7-5EFA-4E54-A35A-25C029E5535F}"/>
              </a:ext>
            </a:extLst>
          </p:cNvPr>
          <p:cNvSpPr/>
          <p:nvPr/>
        </p:nvSpPr>
        <p:spPr>
          <a:xfrm rot="158526">
            <a:off x="1132340" y="5466066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6589061C-BA39-41D4-BDE8-3E5420EC65E1}"/>
              </a:ext>
            </a:extLst>
          </p:cNvPr>
          <p:cNvSpPr/>
          <p:nvPr/>
        </p:nvSpPr>
        <p:spPr>
          <a:xfrm flipV="1">
            <a:off x="2920757" y="4937389"/>
            <a:ext cx="4167353" cy="1775162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C3B626DF-C406-40EC-82A5-067434C0B546}"/>
              </a:ext>
            </a:extLst>
          </p:cNvPr>
          <p:cNvSpPr/>
          <p:nvPr/>
        </p:nvSpPr>
        <p:spPr>
          <a:xfrm flipV="1">
            <a:off x="1168920" y="4937388"/>
            <a:ext cx="1895566" cy="1802355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700A6B5-2762-4FB3-A9A6-C08454852019}"/>
              </a:ext>
            </a:extLst>
          </p:cNvPr>
          <p:cNvSpPr/>
          <p:nvPr/>
        </p:nvSpPr>
        <p:spPr>
          <a:xfrm>
            <a:off x="100119" y="5740833"/>
            <a:ext cx="1311507" cy="64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DDD13143-1DAF-4E9E-BFE7-28FD16956F6C}"/>
              </a:ext>
            </a:extLst>
          </p:cNvPr>
          <p:cNvSpPr/>
          <p:nvPr/>
        </p:nvSpPr>
        <p:spPr>
          <a:xfrm>
            <a:off x="100119" y="5076097"/>
            <a:ext cx="1311507" cy="673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xmlns="" id="{B9721F3B-D99E-465C-9690-762E96B6479E}"/>
              </a:ext>
            </a:extLst>
          </p:cNvPr>
          <p:cNvSpPr/>
          <p:nvPr/>
        </p:nvSpPr>
        <p:spPr>
          <a:xfrm>
            <a:off x="100119" y="5076097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xmlns="" id="{5FD6A99A-0978-44FE-A4EB-306594EBA3C7}"/>
              </a:ext>
            </a:extLst>
          </p:cNvPr>
          <p:cNvSpPr txBox="1"/>
          <p:nvPr/>
        </p:nvSpPr>
        <p:spPr>
          <a:xfrm>
            <a:off x="295238" y="445210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3" name="TextBox 91">
            <a:extLst>
              <a:ext uri="{FF2B5EF4-FFF2-40B4-BE49-F238E27FC236}">
                <a16:creationId xmlns:a16="http://schemas.microsoft.com/office/drawing/2014/main" xmlns="" id="{3DA102DC-E2CB-45B9-A79C-A7AF314B6FDD}"/>
              </a:ext>
            </a:extLst>
          </p:cNvPr>
          <p:cNvSpPr txBox="1"/>
          <p:nvPr/>
        </p:nvSpPr>
        <p:spPr>
          <a:xfrm>
            <a:off x="10155063" y="2866097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92">
            <a:extLst>
              <a:ext uri="{FF2B5EF4-FFF2-40B4-BE49-F238E27FC236}">
                <a16:creationId xmlns:a16="http://schemas.microsoft.com/office/drawing/2014/main" xmlns="" id="{E20E7EAE-FAA8-4BA5-A243-D4DBEA9874B4}"/>
              </a:ext>
            </a:extLst>
          </p:cNvPr>
          <p:cNvSpPr txBox="1"/>
          <p:nvPr/>
        </p:nvSpPr>
        <p:spPr>
          <a:xfrm>
            <a:off x="295238" y="5263395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3" name="TextBox 95">
            <a:extLst>
              <a:ext uri="{FF2B5EF4-FFF2-40B4-BE49-F238E27FC236}">
                <a16:creationId xmlns:a16="http://schemas.microsoft.com/office/drawing/2014/main" xmlns="" id="{98CD4A63-81AA-4B84-9D81-FACD891B91BD}"/>
              </a:ext>
            </a:extLst>
          </p:cNvPr>
          <p:cNvSpPr txBox="1"/>
          <p:nvPr/>
        </p:nvSpPr>
        <p:spPr>
          <a:xfrm>
            <a:off x="1701145" y="291008"/>
            <a:ext cx="4888367" cy="147732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 dirty="0">
                <a:solidFill>
                  <a:schemeClr val="bg1"/>
                </a:solidFill>
              </a:rPr>
              <a:t>Provides-a-breath-of air into Articles 1(1) (2) and 159</a:t>
            </a:r>
            <a:r>
              <a:rPr lang="en-GB" dirty="0">
                <a:solidFill>
                  <a:schemeClr val="bg1"/>
                </a:solidFill>
              </a:rPr>
              <a:t> 2 (c) of the</a:t>
            </a:r>
            <a:r>
              <a:rPr lang="en-US" dirty="0">
                <a:solidFill>
                  <a:schemeClr val="bg1"/>
                </a:solidFill>
              </a:rPr>
              <a:t> Constitution- </a:t>
            </a:r>
            <a:r>
              <a:rPr lang="en-GB" dirty="0">
                <a:solidFill>
                  <a:schemeClr val="bg1"/>
                </a:solidFill>
              </a:rPr>
              <a:t>obligates the judiciary to promote traditional &amp; informal methods of disputes resolution-collectively called AJS. 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31" name="TextBox 98">
            <a:extLst>
              <a:ext uri="{FF2B5EF4-FFF2-40B4-BE49-F238E27FC236}">
                <a16:creationId xmlns:a16="http://schemas.microsoft.com/office/drawing/2014/main" xmlns="" id="{504148EF-02E5-4D7D-A4FD-56D0A4EA2714}"/>
              </a:ext>
            </a:extLst>
          </p:cNvPr>
          <p:cNvSpPr txBox="1"/>
          <p:nvPr/>
        </p:nvSpPr>
        <p:spPr>
          <a:xfrm>
            <a:off x="3707296" y="2291151"/>
            <a:ext cx="6153584" cy="23083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Offers ‘models of AJS’-</a:t>
            </a:r>
            <a:r>
              <a:rPr lang="en-GB" b="1" dirty="0">
                <a:solidFill>
                  <a:schemeClr val="bg2">
                    <a:lumMod val="10000"/>
                  </a:schemeClr>
                </a:solidFill>
              </a:rPr>
              <a:t>Autonomous, Court annexed and Third party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. Importantly for CSOs-</a:t>
            </a:r>
            <a:r>
              <a:rPr lang="en-GB" b="1" dirty="0">
                <a:solidFill>
                  <a:schemeClr val="bg2">
                    <a:lumMod val="10000"/>
                  </a:schemeClr>
                </a:solidFill>
              </a:rPr>
              <a:t>Third Party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-non-state (CSOs, religious groups etc) and state (police, children services, prisons) as significant drivers/actors in AJS- with need to learn, engage, create </a:t>
            </a:r>
            <a:r>
              <a:rPr lang="en-GB" b="1" i="1" dirty="0">
                <a:solidFill>
                  <a:schemeClr val="bg2">
                    <a:lumMod val="10000"/>
                  </a:schemeClr>
                </a:solidFill>
              </a:rPr>
              <a:t>awareness-in order to effectively complement the Judiciary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b="1" i="1" dirty="0">
                <a:solidFill>
                  <a:schemeClr val="bg2">
                    <a:lumMod val="10000"/>
                  </a:schemeClr>
                </a:solidFill>
              </a:rPr>
              <a:t>Implement rules and guidelines-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to effect AJS- for poor, marginalized and those left behind.</a:t>
            </a:r>
            <a:endParaRPr lang="x-none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TextBox 101">
            <a:extLst>
              <a:ext uri="{FF2B5EF4-FFF2-40B4-BE49-F238E27FC236}">
                <a16:creationId xmlns:a16="http://schemas.microsoft.com/office/drawing/2014/main" xmlns="" id="{1228772E-228A-42AA-9BE1-AD42578EBFC9}"/>
              </a:ext>
            </a:extLst>
          </p:cNvPr>
          <p:cNvSpPr txBox="1"/>
          <p:nvPr/>
        </p:nvSpPr>
        <p:spPr>
          <a:xfrm>
            <a:off x="1571112" y="5149651"/>
            <a:ext cx="4844969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Offers-to a large extent-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a functional perspective to </a:t>
            </a:r>
            <a:r>
              <a:rPr lang="x-none" dirty="0" err="1">
                <a:solidFill>
                  <a:schemeClr val="bg2">
                    <a:lumMod val="10000"/>
                  </a:schemeClr>
                </a:solidFill>
              </a:rPr>
              <a:t>CSOs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contribution to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AJS-not merely a 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descriptive account of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CSO alternative justice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initiatives based on its form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/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actors. </a:t>
            </a:r>
          </a:p>
        </p:txBody>
      </p:sp>
    </p:spTree>
    <p:extLst>
      <p:ext uri="{BB962C8B-B14F-4D97-AF65-F5344CB8AC3E}">
        <p14:creationId xmlns:p14="http://schemas.microsoft.com/office/powerpoint/2010/main" xmlns="" val="828161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76323167-CB9B-474E-A668-C7CAA1851D1B}"/>
              </a:ext>
            </a:extLst>
          </p:cNvPr>
          <p:cNvSpPr/>
          <p:nvPr/>
        </p:nvSpPr>
        <p:spPr>
          <a:xfrm rot="158526">
            <a:off x="1595365" y="555318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FA8461B1-451E-42AA-A781-D3378B6F6195}"/>
              </a:ext>
            </a:extLst>
          </p:cNvPr>
          <p:cNvSpPr/>
          <p:nvPr/>
        </p:nvSpPr>
        <p:spPr>
          <a:xfrm flipV="1">
            <a:off x="3383782" y="327038"/>
            <a:ext cx="4378679" cy="131150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8522350E-438D-4F34-A284-F92977D5ED52}"/>
              </a:ext>
            </a:extLst>
          </p:cNvPr>
          <p:cNvSpPr/>
          <p:nvPr/>
        </p:nvSpPr>
        <p:spPr>
          <a:xfrm flipV="1">
            <a:off x="1631945" y="327039"/>
            <a:ext cx="1895566" cy="1311508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DFB9328-9E04-4A11-8A79-3645273C22A8}"/>
              </a:ext>
            </a:extLst>
          </p:cNvPr>
          <p:cNvSpPr/>
          <p:nvPr/>
        </p:nvSpPr>
        <p:spPr>
          <a:xfrm>
            <a:off x="563144" y="830084"/>
            <a:ext cx="1311507" cy="64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15F66F2-4800-4BB6-B3D9-3855AA755B42}"/>
              </a:ext>
            </a:extLst>
          </p:cNvPr>
          <p:cNvSpPr/>
          <p:nvPr/>
        </p:nvSpPr>
        <p:spPr>
          <a:xfrm>
            <a:off x="563144" y="165348"/>
            <a:ext cx="1311507" cy="673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xmlns="" id="{382C57B5-595E-4F10-8A31-97E593950F5A}"/>
              </a:ext>
            </a:extLst>
          </p:cNvPr>
          <p:cNvSpPr/>
          <p:nvPr/>
        </p:nvSpPr>
        <p:spPr>
          <a:xfrm>
            <a:off x="563144" y="165347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BF3C58C-5D0D-4486-881E-9E4626155F5C}"/>
              </a:ext>
            </a:extLst>
          </p:cNvPr>
          <p:cNvSpPr/>
          <p:nvPr/>
        </p:nvSpPr>
        <p:spPr>
          <a:xfrm rot="21441474" flipH="1">
            <a:off x="5552221" y="2360746"/>
            <a:ext cx="4143141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357CC3D-9363-4CFC-BCEE-0DF8C5E3C075}"/>
              </a:ext>
            </a:extLst>
          </p:cNvPr>
          <p:cNvSpPr/>
          <p:nvPr/>
        </p:nvSpPr>
        <p:spPr>
          <a:xfrm flipH="1" flipV="1">
            <a:off x="2774342" y="2132466"/>
            <a:ext cx="5131904" cy="2328720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DCA85F99-8A94-4248-8F84-270C256E1B71}"/>
              </a:ext>
            </a:extLst>
          </p:cNvPr>
          <p:cNvSpPr/>
          <p:nvPr/>
        </p:nvSpPr>
        <p:spPr>
          <a:xfrm flipH="1" flipV="1">
            <a:off x="7762461" y="2132466"/>
            <a:ext cx="2416531" cy="232871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953D31C-EFF7-4840-B701-6B27D3B78FF7}"/>
              </a:ext>
            </a:extLst>
          </p:cNvPr>
          <p:cNvSpPr/>
          <p:nvPr/>
        </p:nvSpPr>
        <p:spPr>
          <a:xfrm flipH="1">
            <a:off x="9415965" y="2635514"/>
            <a:ext cx="1312018" cy="64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8E94B27-280A-4A9E-9469-351F8EA9B616}"/>
              </a:ext>
            </a:extLst>
          </p:cNvPr>
          <p:cNvSpPr/>
          <p:nvPr/>
        </p:nvSpPr>
        <p:spPr>
          <a:xfrm flipH="1">
            <a:off x="9415965" y="1970776"/>
            <a:ext cx="1312018" cy="673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xmlns="" id="{16C05F99-1C23-408F-AB96-B8D26F6EE14B}"/>
              </a:ext>
            </a:extLst>
          </p:cNvPr>
          <p:cNvSpPr/>
          <p:nvPr/>
        </p:nvSpPr>
        <p:spPr>
          <a:xfrm flipH="1">
            <a:off x="9415965" y="1970776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6B851426-9F90-408D-8403-17453595F670}"/>
              </a:ext>
            </a:extLst>
          </p:cNvPr>
          <p:cNvSpPr/>
          <p:nvPr/>
        </p:nvSpPr>
        <p:spPr>
          <a:xfrm rot="158526">
            <a:off x="2101885" y="5345075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8921055B-EEEA-40F2-8F99-D757C41B906E}"/>
              </a:ext>
            </a:extLst>
          </p:cNvPr>
          <p:cNvSpPr/>
          <p:nvPr/>
        </p:nvSpPr>
        <p:spPr>
          <a:xfrm flipV="1">
            <a:off x="3890302" y="5116795"/>
            <a:ext cx="4411396" cy="1415067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789ADE05-E079-4C9F-ACB3-C39DBCEA5B5C}"/>
              </a:ext>
            </a:extLst>
          </p:cNvPr>
          <p:cNvSpPr/>
          <p:nvPr/>
        </p:nvSpPr>
        <p:spPr>
          <a:xfrm flipV="1">
            <a:off x="2138465" y="5116796"/>
            <a:ext cx="1895566" cy="1415065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BC5F41F-36AE-43F4-BADF-9C945D474AB3}"/>
              </a:ext>
            </a:extLst>
          </p:cNvPr>
          <p:cNvSpPr/>
          <p:nvPr/>
        </p:nvSpPr>
        <p:spPr>
          <a:xfrm>
            <a:off x="1069664" y="5619842"/>
            <a:ext cx="1311507" cy="64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63276A5-1008-4BCD-8BCC-6AD7FD32F10F}"/>
              </a:ext>
            </a:extLst>
          </p:cNvPr>
          <p:cNvSpPr/>
          <p:nvPr/>
        </p:nvSpPr>
        <p:spPr>
          <a:xfrm>
            <a:off x="1069664" y="4955106"/>
            <a:ext cx="1311507" cy="673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xmlns="" id="{E26AEDF3-4D67-4618-BA3C-C910C59C87EF}"/>
              </a:ext>
            </a:extLst>
          </p:cNvPr>
          <p:cNvSpPr/>
          <p:nvPr/>
        </p:nvSpPr>
        <p:spPr>
          <a:xfrm>
            <a:off x="1069664" y="4955106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xmlns="" id="{02D68EF8-46BA-453E-BE35-B73570DBBCF5}"/>
              </a:ext>
            </a:extLst>
          </p:cNvPr>
          <p:cNvSpPr txBox="1"/>
          <p:nvPr/>
        </p:nvSpPr>
        <p:spPr>
          <a:xfrm>
            <a:off x="838027" y="458821"/>
            <a:ext cx="761748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3" name="TextBox 91">
            <a:extLst>
              <a:ext uri="{FF2B5EF4-FFF2-40B4-BE49-F238E27FC236}">
                <a16:creationId xmlns:a16="http://schemas.microsoft.com/office/drawing/2014/main" xmlns="" id="{876AA05C-28CA-4EFD-91E4-3CA1789A9579}"/>
              </a:ext>
            </a:extLst>
          </p:cNvPr>
          <p:cNvSpPr txBox="1"/>
          <p:nvPr/>
        </p:nvSpPr>
        <p:spPr>
          <a:xfrm>
            <a:off x="9691101" y="2264248"/>
            <a:ext cx="761748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4" name="TextBox 92">
            <a:extLst>
              <a:ext uri="{FF2B5EF4-FFF2-40B4-BE49-F238E27FC236}">
                <a16:creationId xmlns:a16="http://schemas.microsoft.com/office/drawing/2014/main" xmlns="" id="{340F58B7-AAAE-4FF8-8FF8-88ED0A3E26B6}"/>
              </a:ext>
            </a:extLst>
          </p:cNvPr>
          <p:cNvSpPr txBox="1"/>
          <p:nvPr/>
        </p:nvSpPr>
        <p:spPr>
          <a:xfrm>
            <a:off x="1344547" y="5248577"/>
            <a:ext cx="761748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3" name="TextBox 95">
            <a:extLst>
              <a:ext uri="{FF2B5EF4-FFF2-40B4-BE49-F238E27FC236}">
                <a16:creationId xmlns:a16="http://schemas.microsoft.com/office/drawing/2014/main" xmlns="" id="{446FDE61-45E8-49C7-90D5-5F82B79879F6}"/>
              </a:ext>
            </a:extLst>
          </p:cNvPr>
          <p:cNvSpPr txBox="1"/>
          <p:nvPr/>
        </p:nvSpPr>
        <p:spPr>
          <a:xfrm>
            <a:off x="2121398" y="450942"/>
            <a:ext cx="4739554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Affords CSOs an opportunity to </a:t>
            </a:r>
            <a:r>
              <a:rPr lang="x-none" dirty="0">
                <a:solidFill>
                  <a:schemeClr val="bg1">
                    <a:lumMod val="95000"/>
                  </a:schemeClr>
                </a:solidFill>
              </a:rPr>
              <a:t>canvass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and promote matters </a:t>
            </a:r>
            <a:r>
              <a:rPr lang="x-none" dirty="0">
                <a:solidFill>
                  <a:schemeClr val="bg1">
                    <a:lumMod val="95000"/>
                  </a:schemeClr>
                </a:solidFill>
              </a:rPr>
              <a:t>span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ning</a:t>
            </a:r>
            <a:r>
              <a:rPr lang="x-none" dirty="0">
                <a:solidFill>
                  <a:schemeClr val="bg1">
                    <a:lumMod val="95000"/>
                  </a:schemeClr>
                </a:solidFill>
              </a:rPr>
              <a:t> across advocacy, litigation, social mobilization, research etc </a:t>
            </a:r>
          </a:p>
        </p:txBody>
      </p:sp>
      <p:sp>
        <p:nvSpPr>
          <p:cNvPr id="31" name="TextBox 98">
            <a:extLst>
              <a:ext uri="{FF2B5EF4-FFF2-40B4-BE49-F238E27FC236}">
                <a16:creationId xmlns:a16="http://schemas.microsoft.com/office/drawing/2014/main" xmlns="" id="{24AB2296-F9DD-4BF2-85A6-8E5B5EAB6EC9}"/>
              </a:ext>
            </a:extLst>
          </p:cNvPr>
          <p:cNvSpPr txBox="1"/>
          <p:nvPr/>
        </p:nvSpPr>
        <p:spPr>
          <a:xfrm>
            <a:off x="3931644" y="2208905"/>
            <a:ext cx="5311846" cy="17543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Affords p</a:t>
            </a:r>
            <a:r>
              <a:rPr lang="x-none" dirty="0" err="1">
                <a:solidFill>
                  <a:schemeClr val="bg2">
                    <a:lumMod val="10000"/>
                  </a:schemeClr>
                </a:solidFill>
              </a:rPr>
              <a:t>aralegals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,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specifically community-based paralegals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 an opportunity-to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bridge the gap between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poor/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vulnerable groups in rural areas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, the AJS- 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education on the law to large groups of people.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x-none" dirty="0" err="1">
                <a:solidFill>
                  <a:schemeClr val="bg2">
                    <a:lumMod val="10000"/>
                  </a:schemeClr>
                </a:solidFill>
              </a:rPr>
              <a:t>lso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for 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more structured paralegal organisations based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in</a:t>
            </a:r>
            <a:r>
              <a:rPr lang="x-none" dirty="0">
                <a:solidFill>
                  <a:schemeClr val="bg2">
                    <a:lumMod val="10000"/>
                  </a:schemeClr>
                </a:solidFill>
              </a:rPr>
              <a:t> urban centres.</a:t>
            </a:r>
          </a:p>
        </p:txBody>
      </p:sp>
      <p:sp>
        <p:nvSpPr>
          <p:cNvPr id="29" name="TextBox 101">
            <a:extLst>
              <a:ext uri="{FF2B5EF4-FFF2-40B4-BE49-F238E27FC236}">
                <a16:creationId xmlns:a16="http://schemas.microsoft.com/office/drawing/2014/main" xmlns="" id="{F60A3607-FC57-4495-B55B-E286DF30FC26}"/>
              </a:ext>
            </a:extLst>
          </p:cNvPr>
          <p:cNvSpPr txBox="1"/>
          <p:nvPr/>
        </p:nvSpPr>
        <p:spPr>
          <a:xfrm>
            <a:off x="2914991" y="5301897"/>
            <a:ext cx="3720246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Establishes Justice Advisory Centers for dispute resolution, an opportunity for CSOs to engage</a:t>
            </a:r>
            <a:endParaRPr lang="x-none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347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3E0CA60C-BD63-45F1-8401-F6304304C35C}"/>
              </a:ext>
            </a:extLst>
          </p:cNvPr>
          <p:cNvSpPr/>
          <p:nvPr/>
        </p:nvSpPr>
        <p:spPr>
          <a:xfrm rot="158526">
            <a:off x="1451636" y="795408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EAF84CDD-6F00-4AD1-9A8D-51CAC153DAB4}"/>
              </a:ext>
            </a:extLst>
          </p:cNvPr>
          <p:cNvSpPr/>
          <p:nvPr/>
        </p:nvSpPr>
        <p:spPr>
          <a:xfrm flipV="1">
            <a:off x="3240053" y="576470"/>
            <a:ext cx="3939483" cy="1650440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333A92EA-B8E1-4BBE-BD00-798AE05B7904}"/>
              </a:ext>
            </a:extLst>
          </p:cNvPr>
          <p:cNvSpPr/>
          <p:nvPr/>
        </p:nvSpPr>
        <p:spPr>
          <a:xfrm flipV="1">
            <a:off x="1488216" y="567128"/>
            <a:ext cx="1895566" cy="1659781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D6812E1-B755-4230-BEC3-CE3D478BBB17}"/>
              </a:ext>
            </a:extLst>
          </p:cNvPr>
          <p:cNvSpPr/>
          <p:nvPr/>
        </p:nvSpPr>
        <p:spPr>
          <a:xfrm>
            <a:off x="419415" y="1070174"/>
            <a:ext cx="1311507" cy="64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44EA54D-DA11-49FD-ACA3-A2794D36B47F}"/>
              </a:ext>
            </a:extLst>
          </p:cNvPr>
          <p:cNvSpPr/>
          <p:nvPr/>
        </p:nvSpPr>
        <p:spPr>
          <a:xfrm>
            <a:off x="419415" y="405438"/>
            <a:ext cx="1311507" cy="673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xmlns="" id="{FE2A1F8A-5BE1-41F1-BC4F-743E9FDC772F}"/>
              </a:ext>
            </a:extLst>
          </p:cNvPr>
          <p:cNvSpPr/>
          <p:nvPr/>
        </p:nvSpPr>
        <p:spPr>
          <a:xfrm>
            <a:off x="419415" y="405437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7415AFE-4B76-453C-9F78-C7E789C74868}"/>
              </a:ext>
            </a:extLst>
          </p:cNvPr>
          <p:cNvSpPr/>
          <p:nvPr/>
        </p:nvSpPr>
        <p:spPr>
          <a:xfrm rot="21441474" flipH="1">
            <a:off x="3597147" y="2780200"/>
            <a:ext cx="4143141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023C4C0B-0147-4810-ABCA-BBA9350BC93D}"/>
              </a:ext>
            </a:extLst>
          </p:cNvPr>
          <p:cNvSpPr/>
          <p:nvPr/>
        </p:nvSpPr>
        <p:spPr>
          <a:xfrm flipH="1" flipV="1">
            <a:off x="1782204" y="2551920"/>
            <a:ext cx="4168968" cy="179147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0046A741-96BF-4A4E-B80F-854E202F75FB}"/>
              </a:ext>
            </a:extLst>
          </p:cNvPr>
          <p:cNvSpPr/>
          <p:nvPr/>
        </p:nvSpPr>
        <p:spPr>
          <a:xfrm flipH="1" flipV="1">
            <a:off x="5807389" y="2551921"/>
            <a:ext cx="1896304" cy="1791477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B3DA2B6-A93D-4222-B397-A661BD9A1F9F}"/>
              </a:ext>
            </a:extLst>
          </p:cNvPr>
          <p:cNvSpPr/>
          <p:nvPr/>
        </p:nvSpPr>
        <p:spPr>
          <a:xfrm flipH="1">
            <a:off x="7460891" y="3054968"/>
            <a:ext cx="1312018" cy="64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2A2CAE-9214-4321-9258-EA458CF64461}"/>
              </a:ext>
            </a:extLst>
          </p:cNvPr>
          <p:cNvSpPr/>
          <p:nvPr/>
        </p:nvSpPr>
        <p:spPr>
          <a:xfrm flipH="1">
            <a:off x="7460891" y="2390230"/>
            <a:ext cx="1312018" cy="673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xmlns="" id="{95BBC018-3A72-4D3E-86F2-9ECA0D11376A}"/>
              </a:ext>
            </a:extLst>
          </p:cNvPr>
          <p:cNvSpPr/>
          <p:nvPr/>
        </p:nvSpPr>
        <p:spPr>
          <a:xfrm flipH="1">
            <a:off x="7460891" y="2390230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E9614674-33D0-40D7-9F88-7BA7E81AFCB4}"/>
              </a:ext>
            </a:extLst>
          </p:cNvPr>
          <p:cNvSpPr txBox="1"/>
          <p:nvPr/>
        </p:nvSpPr>
        <p:spPr>
          <a:xfrm>
            <a:off x="694298" y="698911"/>
            <a:ext cx="761748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7" name="TextBox 91">
            <a:extLst>
              <a:ext uri="{FF2B5EF4-FFF2-40B4-BE49-F238E27FC236}">
                <a16:creationId xmlns:a16="http://schemas.microsoft.com/office/drawing/2014/main" xmlns="" id="{F3F540B0-F910-4F46-A201-5EEC65333991}"/>
              </a:ext>
            </a:extLst>
          </p:cNvPr>
          <p:cNvSpPr txBox="1"/>
          <p:nvPr/>
        </p:nvSpPr>
        <p:spPr>
          <a:xfrm>
            <a:off x="7736027" y="2683702"/>
            <a:ext cx="761748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3" name="TextBox 95">
            <a:extLst>
              <a:ext uri="{FF2B5EF4-FFF2-40B4-BE49-F238E27FC236}">
                <a16:creationId xmlns:a16="http://schemas.microsoft.com/office/drawing/2014/main" xmlns="" id="{88FFA24C-B195-4C4D-924A-1D073A6BDB73}"/>
              </a:ext>
            </a:extLst>
          </p:cNvPr>
          <p:cNvSpPr txBox="1"/>
          <p:nvPr/>
        </p:nvSpPr>
        <p:spPr>
          <a:xfrm>
            <a:off x="2082634" y="575495"/>
            <a:ext cx="4226938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Addresses massive gaps in A2J-Kenya, emphasizing that the government cannot rely exclusively on lawyers who perform community service to fill the gaps.</a:t>
            </a:r>
            <a:endParaRPr lang="x-non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98">
            <a:extLst>
              <a:ext uri="{FF2B5EF4-FFF2-40B4-BE49-F238E27FC236}">
                <a16:creationId xmlns:a16="http://schemas.microsoft.com/office/drawing/2014/main" xmlns="" id="{C738778E-4AC7-4E19-A5D9-D01430AD970A}"/>
              </a:ext>
            </a:extLst>
          </p:cNvPr>
          <p:cNvSpPr txBox="1"/>
          <p:nvPr/>
        </p:nvSpPr>
        <p:spPr>
          <a:xfrm>
            <a:off x="2757817" y="2738098"/>
            <a:ext cx="4846857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This is why, CSOs in this AJS policy find a place as Third-Party-AJS-be it church leaders, </a:t>
            </a:r>
            <a:r>
              <a:rPr lang="en-GB" dirty="0" err="1">
                <a:solidFill>
                  <a:schemeClr val="bg2">
                    <a:lumMod val="10000"/>
                  </a:schemeClr>
                </a:solidFill>
              </a:rPr>
              <a:t>Chamas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, CSOs…Not state or quasi-judicial</a:t>
            </a:r>
            <a:endParaRPr lang="x-none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34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A0D45A-2F29-4A23-8468-822758B88C70}"/>
              </a:ext>
            </a:extLst>
          </p:cNvPr>
          <p:cNvSpPr txBox="1"/>
          <p:nvPr/>
        </p:nvSpPr>
        <p:spPr>
          <a:xfrm>
            <a:off x="936787" y="546653"/>
            <a:ext cx="8992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In response to the:</a:t>
            </a:r>
            <a:endParaRPr lang="x-none" sz="2000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R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ole of C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SOs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 in implementing AJS through their areas of practice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x-none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F8868FF-C536-443E-AF58-AD898E8DB38A}"/>
              </a:ext>
            </a:extLst>
          </p:cNvPr>
          <p:cNvSpPr txBox="1"/>
          <p:nvPr/>
        </p:nvSpPr>
        <p:spPr>
          <a:xfrm>
            <a:off x="1172817" y="1510749"/>
            <a:ext cx="92135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CSOs/CBOs 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advance justice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daily-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training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,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 recruitment of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paralegals, cohesion/youth champions, opinion leaders, women and communities. 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CSOs will play &amp; support arbiters, AJS practitioners-magistrates, ODPP, lawyers, prisons, probation </a:t>
            </a:r>
            <a:r>
              <a:rPr lang="en-US" b="1" i="1" dirty="0" err="1">
                <a:solidFill>
                  <a:schemeClr val="tx1">
                    <a:lumMod val="75000"/>
                  </a:schemeClr>
                </a:solidFill>
              </a:rPr>
              <a:t>etc</a:t>
            </a: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  <a:p>
            <a:pPr lvl="0" algn="just">
              <a:buClr>
                <a:schemeClr val="accent2"/>
              </a:buClr>
            </a:pPr>
            <a:endParaRPr lang="x-none" b="1" i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lvl="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CSOs 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provide a crucial link to justice services and legal redress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(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for rural poor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)-using these champions,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 embedded in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x-none" dirty="0">
                <a:solidFill>
                  <a:schemeClr val="tx1">
                    <a:lumMod val="75000"/>
                  </a:schemeClr>
                </a:solidFill>
              </a:rPr>
              <a:t>communities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They will need to ‘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step in as a first port of call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’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where legal assistance is unavailable.  </a:t>
            </a: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  <a:p>
            <a:pPr lvl="0" algn="just">
              <a:buClr>
                <a:schemeClr val="accent2"/>
              </a:buClr>
            </a:pPr>
            <a:endParaRPr lang="x-none" b="1" i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lvl="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They will need to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use knowledge of law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government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tools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: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mediation, negotiation, organizing, </a:t>
            </a:r>
            <a:r>
              <a:rPr lang="x-none" b="1" i="1" dirty="0" err="1">
                <a:solidFill>
                  <a:schemeClr val="tx1">
                    <a:lumMod val="75000"/>
                  </a:schemeClr>
                </a:solidFill>
              </a:rPr>
              <a:t>educatio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n,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advocacy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-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to 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offer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concrete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,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holistic long-term solutions to instances of injustice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/Conflicts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using AJS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. </a:t>
            </a: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  <a:p>
            <a:pPr lvl="0" algn="just">
              <a:buClr>
                <a:schemeClr val="accent2"/>
              </a:buClr>
            </a:pP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marL="285750" lvl="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T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o navigate multiple legal systems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: Existing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 customary legal codes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 and or religious-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throughout 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Kenya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.  </a:t>
            </a: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  <a:p>
            <a:pPr lvl="0" algn="just">
              <a:buClr>
                <a:schemeClr val="accent2"/>
              </a:buClr>
            </a:pP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lvl="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L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ink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 with Advocates/lawyers-to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provide guidance and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 or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resort to litigation</a:t>
            </a:r>
            <a:r>
              <a:rPr lang="en-US" b="1" i="1" dirty="0">
                <a:solidFill>
                  <a:schemeClr val="tx1">
                    <a:lumMod val="75000"/>
                  </a:schemeClr>
                </a:solidFill>
              </a:rPr>
              <a:t>-where </a:t>
            </a:r>
            <a:r>
              <a:rPr lang="x-none" b="1" i="1" dirty="0">
                <a:solidFill>
                  <a:schemeClr val="tx1">
                    <a:lumMod val="75000"/>
                  </a:schemeClr>
                </a:solidFill>
              </a:rPr>
              <a:t>necessary.</a:t>
            </a:r>
            <a:endParaRPr lang="en-US" b="1" i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5566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FFD18C3-79FE-4D42-9BD7-4EF6ACBBD1F6}"/>
              </a:ext>
            </a:extLst>
          </p:cNvPr>
          <p:cNvSpPr txBox="1"/>
          <p:nvPr/>
        </p:nvSpPr>
        <p:spPr>
          <a:xfrm>
            <a:off x="944217" y="1263323"/>
            <a:ext cx="9382539" cy="51706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>
              <a:buClr>
                <a:schemeClr val="accent2"/>
              </a:buClr>
            </a:pPr>
            <a:endParaRPr lang="x-none" sz="2400" b="1" i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lvl="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Remember; </a:t>
            </a:r>
            <a:r>
              <a:rPr lang="x-none" sz="2400" b="1" dirty="0">
                <a:solidFill>
                  <a:schemeClr val="tx1">
                    <a:lumMod val="75000"/>
                  </a:schemeClr>
                </a:solidFill>
              </a:rPr>
              <a:t>shared challenges to </a:t>
            </a: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AJS- Opportunity;</a:t>
            </a:r>
            <a:r>
              <a:rPr lang="x-none" sz="2400" b="1" dirty="0">
                <a:solidFill>
                  <a:schemeClr val="tx1">
                    <a:lumMod val="75000"/>
                  </a:schemeClr>
                </a:solidFill>
              </a:rPr>
              <a:t>  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lvl="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x-none" b="1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May face “</a:t>
            </a:r>
            <a:r>
              <a:rPr lang="x-none" sz="2400" b="1" i="1" dirty="0">
                <a:solidFill>
                  <a:schemeClr val="bg2">
                    <a:lumMod val="10000"/>
                  </a:schemeClr>
                </a:solidFill>
              </a:rPr>
              <a:t>the twin problem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”: 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insufficient funding and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,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 inadequate training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. What will be CSOs’ role-County/National?</a:t>
            </a:r>
          </a:p>
          <a:p>
            <a:pPr algn="just">
              <a:buClr>
                <a:srgbClr val="FF0000"/>
              </a:buClr>
            </a:pPr>
            <a:endParaRPr lang="x-none" sz="2400" i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x-none" sz="24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S</a:t>
            </a:r>
            <a:r>
              <a:rPr lang="x-none" sz="2400" b="1" i="1" dirty="0" err="1">
                <a:solidFill>
                  <a:schemeClr val="bg2">
                    <a:lumMod val="10000"/>
                  </a:schemeClr>
                </a:solidFill>
              </a:rPr>
              <a:t>cepticism</a:t>
            </a:r>
            <a:r>
              <a:rPr lang="x-none" sz="2400" b="1" i="1" dirty="0">
                <a:solidFill>
                  <a:schemeClr val="bg2">
                    <a:lumMod val="10000"/>
                  </a:schemeClr>
                </a:solidFill>
              </a:rPr>
              <a:t> within the legal profession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-</a:t>
            </a:r>
            <a:r>
              <a:rPr lang="x-none" sz="2400" i="1" dirty="0">
                <a:solidFill>
                  <a:schemeClr val="bg2">
                    <a:lumMod val="10000"/>
                  </a:schemeClr>
                </a:solidFill>
              </a:rPr>
              <a:t>value ad</a:t>
            </a:r>
            <a:r>
              <a:rPr lang="en-US" sz="2400" i="1" dirty="0" err="1">
                <a:solidFill>
                  <a:schemeClr val="bg2">
                    <a:lumMod val="10000"/>
                  </a:schemeClr>
                </a:solidFill>
              </a:rPr>
              <a:t>dition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 by AJS: CSOs will need to 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establish mutually beneficial collaborations between the 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AJS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, the legal profession and 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key 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gov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t justice-</a:t>
            </a:r>
            <a:r>
              <a:rPr lang="x-none" sz="2400" i="1" dirty="0">
                <a:solidFill>
                  <a:schemeClr val="bg2">
                    <a:lumMod val="10000"/>
                  </a:schemeClr>
                </a:solidFill>
              </a:rPr>
              <a:t>involve</a:t>
            </a:r>
            <a:r>
              <a:rPr lang="x-none" sz="2400" b="1" i="1" dirty="0">
                <a:solidFill>
                  <a:schemeClr val="bg2">
                    <a:lumMod val="10000"/>
                  </a:schemeClr>
                </a:solidFill>
              </a:rPr>
              <a:t> “constant engagement,”</a:t>
            </a:r>
            <a:endParaRPr lang="en-US" sz="2400" b="1" i="1" dirty="0">
              <a:solidFill>
                <a:schemeClr val="bg2">
                  <a:lumMod val="10000"/>
                </a:schemeClr>
              </a:solidFill>
            </a:endParaRPr>
          </a:p>
          <a:p>
            <a:pPr algn="just">
              <a:buClr>
                <a:srgbClr val="FF0000"/>
              </a:buClr>
            </a:pPr>
            <a:endParaRPr lang="x-none" sz="2400" b="1" i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AJS S</a:t>
            </a:r>
            <a:r>
              <a:rPr lang="x-none" sz="2400" b="1" i="1" dirty="0" err="1">
                <a:solidFill>
                  <a:schemeClr val="bg2">
                    <a:lumMod val="10000"/>
                  </a:schemeClr>
                </a:solidFill>
              </a:rPr>
              <a:t>ustainability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-</a:t>
            </a:r>
            <a:r>
              <a:rPr lang="x-none" sz="2400" i="1" dirty="0">
                <a:solidFill>
                  <a:schemeClr val="bg2">
                    <a:lumMod val="10000"/>
                  </a:schemeClr>
                </a:solidFill>
              </a:rPr>
              <a:t>dependent on appropriate investment by 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govt</a:t>
            </a:r>
            <a:r>
              <a:rPr lang="x-none" sz="2400" i="1" dirty="0">
                <a:solidFill>
                  <a:schemeClr val="bg2">
                    <a:lumMod val="10000"/>
                  </a:schemeClr>
                </a:solidFill>
              </a:rPr>
              <a:t>, private sector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, d</a:t>
            </a:r>
            <a:r>
              <a:rPr lang="x-none" sz="2400" i="1" dirty="0" err="1">
                <a:solidFill>
                  <a:schemeClr val="bg2">
                    <a:lumMod val="10000"/>
                  </a:schemeClr>
                </a:solidFill>
              </a:rPr>
              <a:t>onors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x-none" sz="2400" i="1" u="sng" dirty="0" err="1">
                <a:solidFill>
                  <a:schemeClr val="bg2">
                    <a:lumMod val="10000"/>
                  </a:schemeClr>
                </a:solidFill>
              </a:rPr>
              <a:t>esign</a:t>
            </a:r>
            <a:r>
              <a:rPr lang="en-US" sz="2400" i="1" u="sng" dirty="0" err="1">
                <a:solidFill>
                  <a:schemeClr val="bg2">
                    <a:lumMod val="10000"/>
                  </a:schemeClr>
                </a:solidFill>
              </a:rPr>
              <a:t>ing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 projects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/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program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me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s 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for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 implementing 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AJS 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policy</a:t>
            </a:r>
            <a:r>
              <a:rPr lang="en-US" sz="2400" i="1" u="sng" dirty="0">
                <a:solidFill>
                  <a:schemeClr val="bg2">
                    <a:lumMod val="10000"/>
                  </a:schemeClr>
                </a:solidFill>
              </a:rPr>
              <a:t>; with</a:t>
            </a:r>
            <a:r>
              <a:rPr lang="x-none" sz="2400" i="1" u="sng" dirty="0">
                <a:solidFill>
                  <a:schemeClr val="bg2">
                    <a:lumMod val="10000"/>
                  </a:schemeClr>
                </a:solidFill>
              </a:rPr>
              <a:t> partners</a:t>
            </a:r>
          </a:p>
        </p:txBody>
      </p:sp>
    </p:spTree>
    <p:extLst>
      <p:ext uri="{BB962C8B-B14F-4D97-AF65-F5344CB8AC3E}">
        <p14:creationId xmlns:p14="http://schemas.microsoft.com/office/powerpoint/2010/main" xmlns="" val="1801950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33F373-9231-4DE6-9467-2BB093ECD98F}"/>
              </a:ext>
            </a:extLst>
          </p:cNvPr>
          <p:cNvSpPr txBox="1"/>
          <p:nvPr/>
        </p:nvSpPr>
        <p:spPr>
          <a:xfrm>
            <a:off x="904461" y="278295"/>
            <a:ext cx="9452112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2.  R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ole of C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SOs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 in implementing AJS through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community outreach work.</a:t>
            </a:r>
            <a:endParaRPr lang="x-none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76EA580-6814-49F1-835B-CECAB617E1B9}"/>
              </a:ext>
            </a:extLst>
          </p:cNvPr>
          <p:cNvSpPr txBox="1"/>
          <p:nvPr/>
        </p:nvSpPr>
        <p:spPr>
          <a:xfrm>
            <a:off x="752889" y="797510"/>
            <a:ext cx="9755255" cy="571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b="1" dirty="0">
                <a:solidFill>
                  <a:schemeClr val="bg2">
                    <a:lumMod val="10000"/>
                  </a:schemeClr>
                </a:solidFill>
              </a:rPr>
              <a:t>Awareness raising: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2-Target groups, public, constituents on AJS policy, distribution of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 books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/research products t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o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vast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communities</a:t>
            </a:r>
            <a:endParaRPr lang="en-US" sz="2150" dirty="0">
              <a:solidFill>
                <a:schemeClr val="bg2">
                  <a:lumMod val="10000"/>
                </a:schemeClr>
              </a:solidFill>
            </a:endParaRP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150" dirty="0">
              <a:solidFill>
                <a:schemeClr val="bg2">
                  <a:lumMod val="10000"/>
                </a:schemeClr>
              </a:solidFill>
            </a:endParaRP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b="1" dirty="0">
                <a:solidFill>
                  <a:schemeClr val="bg2">
                    <a:lumMod val="10000"/>
                  </a:schemeClr>
                </a:solidFill>
              </a:rPr>
              <a:t>Articulate specific interests: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For poor/marginalized, relevant to AJS.</a:t>
            </a: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b="1" dirty="0">
                <a:solidFill>
                  <a:schemeClr val="bg2">
                    <a:lumMod val="10000"/>
                  </a:schemeClr>
                </a:solidFill>
              </a:rPr>
              <a:t>Create communication channels/public debate: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Participation/support AJS.</a:t>
            </a: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Empower youth, PWDs, emerging marginalized-to promote and use AJS</a:t>
            </a: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x-none" sz="2150" b="1" dirty="0">
                <a:solidFill>
                  <a:schemeClr val="bg2">
                    <a:lumMod val="10000"/>
                  </a:schemeClr>
                </a:solidFill>
              </a:rPr>
              <a:t>Forge partnerships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-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government institutions-AJS, Judiciary, ODP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P </a:t>
            </a:r>
            <a:r>
              <a:rPr lang="en-US" sz="2150" dirty="0" err="1">
                <a:solidFill>
                  <a:schemeClr val="bg2">
                    <a:lumMod val="10000"/>
                  </a:schemeClr>
                </a:solidFill>
              </a:rPr>
              <a:t>etc</a:t>
            </a:r>
            <a:endParaRPr lang="en-US" sz="2150" dirty="0">
              <a:solidFill>
                <a:schemeClr val="bg2">
                  <a:lumMod val="10000"/>
                </a:schemeClr>
              </a:solidFill>
            </a:endParaRP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b="1" dirty="0">
                <a:solidFill>
                  <a:schemeClr val="bg2">
                    <a:lumMod val="10000"/>
                  </a:schemeClr>
                </a:solidFill>
              </a:rPr>
              <a:t>Facilitation of intermediary: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 in AJS, Court, police stations. E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stablish relationships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-good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communication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negotiation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 skills-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to support collaboration b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t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n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 communities/adversaries, dialogue &amp;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interaction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-ADR.</a:t>
            </a:r>
          </a:p>
          <a:p>
            <a:pPr marL="32400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x-none" sz="2150" b="1" dirty="0">
                <a:solidFill>
                  <a:schemeClr val="bg2">
                    <a:lumMod val="10000"/>
                  </a:schemeClr>
                </a:solidFill>
              </a:rPr>
              <a:t>Advocacy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-facilitate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 interaction between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communities/individuals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 and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AJS-to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build 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participatory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, responsive, accountable and transparent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 AJS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,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ensuring  concerns and recommendations of the majority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-guide</a:t>
            </a:r>
            <a:r>
              <a:rPr lang="x-none" sz="2150" dirty="0">
                <a:solidFill>
                  <a:schemeClr val="bg2">
                    <a:lumMod val="10000"/>
                  </a:schemeClr>
                </a:solidFill>
              </a:rPr>
              <a:t> decision </a:t>
            </a:r>
            <a:r>
              <a:rPr lang="x-none" sz="2150" dirty="0" err="1">
                <a:solidFill>
                  <a:schemeClr val="bg2">
                    <a:lumMod val="10000"/>
                  </a:schemeClr>
                </a:solidFill>
              </a:rPr>
              <a:t>makin</a:t>
            </a: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g</a:t>
            </a:r>
          </a:p>
          <a:p>
            <a:pPr marL="838350" lvl="1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Meeting decision makers in AJS-expectations, gap analysis, challenges..</a:t>
            </a:r>
          </a:p>
          <a:p>
            <a:pPr marL="324000" lvl="0" indent="-28575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150" dirty="0">
                <a:solidFill>
                  <a:schemeClr val="bg2">
                    <a:lumMod val="10000"/>
                  </a:schemeClr>
                </a:solidFill>
              </a:rPr>
              <a:t>Reporting-implementation progress of AJS policy, collaboration with media.</a:t>
            </a:r>
            <a:endParaRPr lang="x-none" sz="215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4763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1C6B9A2-2BB7-476B-8C59-93470B736B2C}"/>
              </a:ext>
            </a:extLst>
          </p:cNvPr>
          <p:cNvSpPr txBox="1"/>
          <p:nvPr/>
        </p:nvSpPr>
        <p:spPr>
          <a:xfrm>
            <a:off x="1063487" y="16012"/>
            <a:ext cx="96807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endParaRPr lang="x-none" dirty="0"/>
          </a:p>
          <a:p>
            <a:pPr lvl="0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Role of C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SOs</a:t>
            </a:r>
            <a:r>
              <a:rPr lang="x-none" sz="2000" b="1" dirty="0">
                <a:solidFill>
                  <a:schemeClr val="bg2">
                    <a:lumMod val="10000"/>
                  </a:schemeClr>
                </a:solidFill>
              </a:rPr>
              <a:t> in implementing AJS through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Research will include: </a:t>
            </a:r>
            <a:endParaRPr lang="x-none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E00C82-9EAD-43B4-8191-54BE93240676}"/>
              </a:ext>
            </a:extLst>
          </p:cNvPr>
          <p:cNvSpPr txBox="1"/>
          <p:nvPr/>
        </p:nvSpPr>
        <p:spPr>
          <a:xfrm>
            <a:off x="705678" y="824947"/>
            <a:ext cx="979998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Research Repository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-AJS community level publishing-to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enhance exchange of information within and outside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various communities across the country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.  </a:t>
            </a: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Identify</a:t>
            </a:r>
            <a:r>
              <a:rPr lang="en-US" sz="1900" dirty="0" err="1">
                <a:solidFill>
                  <a:schemeClr val="tx1">
                    <a:lumMod val="50000"/>
                  </a:schemeClr>
                </a:solidFill>
              </a:rPr>
              <a:t>ing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common themes in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AJS;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e.g. accountability, sexual and gender-based violence,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land disputes, varied forms of ADR</a:t>
            </a:r>
            <a:endParaRPr lang="x-none" sz="1900" dirty="0">
              <a:solidFill>
                <a:schemeClr val="tx1">
                  <a:lumMod val="50000"/>
                </a:schemeClr>
              </a:solidFill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R</a:t>
            </a:r>
            <a:r>
              <a:rPr lang="x-none" sz="1900" dirty="0" err="1">
                <a:solidFill>
                  <a:schemeClr val="tx1">
                    <a:lumMod val="50000"/>
                  </a:schemeClr>
                </a:solidFill>
              </a:rPr>
              <a:t>esearch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-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necessary to sustain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AJS mechanisms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, e.g. economic arguments</a:t>
            </a:r>
            <a:endParaRPr lang="en-US" sz="1900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K</a:t>
            </a:r>
            <a:r>
              <a:rPr lang="x-none" sz="1900" b="1" dirty="0" err="1">
                <a:solidFill>
                  <a:schemeClr val="tx1">
                    <a:lumMod val="50000"/>
                  </a:schemeClr>
                </a:solidFill>
              </a:rPr>
              <a:t>nowledge</a:t>
            </a:r>
            <a:r>
              <a:rPr lang="x-none" sz="1900" b="1" dirty="0">
                <a:solidFill>
                  <a:schemeClr val="tx1">
                    <a:lumMod val="50000"/>
                  </a:schemeClr>
                </a:solidFill>
              </a:rPr>
              <a:t> systems and material resources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:</a:t>
            </a:r>
            <a:r>
              <a:rPr lang="x-none" sz="19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from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AJS/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community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=CSOs will be expected to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identify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issues of great concern to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the processes/communities=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use the information to publish books, used to discuss and come up with practical solutions to different issues that affect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communities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.   </a:t>
            </a:r>
          </a:p>
          <a:p>
            <a:pPr marL="742950" lvl="1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The books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will be used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by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CSOs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to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advocate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for policy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change and or practice directions, law reform befitting the evolving needs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x-none" sz="1900" b="1" dirty="0">
                <a:solidFill>
                  <a:schemeClr val="tx1">
                    <a:lumMod val="50000"/>
                  </a:schemeClr>
                </a:solidFill>
              </a:rPr>
              <a:t>Information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Knowledge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of gaps in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A2J,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enjoyment of rights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to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motivate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communities and individuals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to have a say. </a:t>
            </a:r>
            <a:endParaRPr lang="en-US" sz="1900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C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ase reporting templates, documenting customary jurisprudence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and filing AJS cases with Judiciary and Law Reporting Council.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                                     </a:t>
            </a: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x-none" sz="1900" b="1" dirty="0">
                <a:solidFill>
                  <a:schemeClr val="tx1">
                    <a:lumMod val="50000"/>
                  </a:schemeClr>
                </a:solidFill>
              </a:rPr>
              <a:t>Voice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Gaining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voice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will 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allow citizens to participate in planning, implementation and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and resolution of disputes using AJS-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at local level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-Telling their stories-compendium</a:t>
            </a: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Learning exchange/2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‐way communication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 (CSO-AJS) will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 enhancing generation of knowledge within 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AJS</a:t>
            </a:r>
            <a:r>
              <a:rPr lang="x-none" sz="1900" dirty="0">
                <a:solidFill>
                  <a:schemeClr val="tx1">
                    <a:lumMod val="50000"/>
                  </a:schemeClr>
                </a:solidFill>
              </a:rPr>
              <a:t>…</a:t>
            </a:r>
            <a:r>
              <a:rPr lang="en-US" sz="1900" dirty="0">
                <a:solidFill>
                  <a:schemeClr val="tx1">
                    <a:lumMod val="50000"/>
                  </a:schemeClr>
                </a:solidFill>
              </a:rPr>
              <a:t>including virtual/individual“ knowledge download. </a:t>
            </a:r>
            <a:endParaRPr lang="x-none" sz="1900" dirty="0">
              <a:solidFill>
                <a:schemeClr val="tx1">
                  <a:lumMod val="50000"/>
                </a:schemeClr>
              </a:solidFill>
            </a:endParaRPr>
          </a:p>
          <a:p>
            <a:pPr lvl="0">
              <a:buClr>
                <a:schemeClr val="tx1"/>
              </a:buClr>
            </a:pPr>
            <a:endParaRPr lang="x-none" sz="1900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x-none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19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407596-C735-49BF-84DA-1F8DA6371306}"/>
              </a:ext>
            </a:extLst>
          </p:cNvPr>
          <p:cNvSpPr txBox="1"/>
          <p:nvPr/>
        </p:nvSpPr>
        <p:spPr>
          <a:xfrm>
            <a:off x="1172817" y="318052"/>
            <a:ext cx="346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Remember:</a:t>
            </a:r>
            <a:endParaRPr lang="x-none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13B2915-4BF7-457A-AA44-C8576DD80A30}"/>
              </a:ext>
            </a:extLst>
          </p:cNvPr>
          <p:cNvSpPr txBox="1"/>
          <p:nvPr/>
        </p:nvSpPr>
        <p:spPr>
          <a:xfrm>
            <a:off x="1958009" y="765313"/>
            <a:ext cx="7156174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Start from the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AJS </a:t>
            </a: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beneficiary perspective; Give priority to the poor,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PWDs, </a:t>
            </a: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vulnerable and marginalized groups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-those far behind</a:t>
            </a: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;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In-depth understanding of the AJS policy;</a:t>
            </a:r>
            <a:endParaRPr lang="x-none" b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Adopt a rights-based approach;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Recognize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the 3 models of AJS</a:t>
            </a:r>
            <a:r>
              <a:rPr lang="x-none" b="1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Nexus with the Legal Aid Act, Small Claims Court Act…..bridging all impediments to A2J for all.</a:t>
            </a:r>
            <a:endParaRPr lang="x-none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766258B-308C-4AA1-BDB2-0368F6638413}"/>
              </a:ext>
            </a:extLst>
          </p:cNvPr>
          <p:cNvSpPr txBox="1"/>
          <p:nvPr/>
        </p:nvSpPr>
        <p:spPr>
          <a:xfrm>
            <a:off x="1470990" y="3220277"/>
            <a:ext cx="9362661" cy="28623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Few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</a:rPr>
              <a:t>Qns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</a:rPr>
              <a:t> CSOs are asking the Task Force:</a:t>
            </a:r>
          </a:p>
          <a:p>
            <a:pPr lvl="0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</a:rPr>
              <a:t>Structure/composition of these AJS systems to ensure gender balance; 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</a:rPr>
              <a:t>Enforceability of the decisions from Third-Party and Autonomous models of AJS-and therefore contribution to jurisprudence.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</a:rPr>
              <a:t>Financial sustainability of CSOs and Third-Party organs in implementing AJS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 </a:t>
            </a:r>
            <a:endParaRPr lang="x-none" i="1" dirty="0">
              <a:solidFill>
                <a:schemeClr val="bg2">
                  <a:lumMod val="10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_END_</a:t>
            </a:r>
          </a:p>
          <a:p>
            <a:pPr algn="ctr"/>
            <a:endParaRPr lang="x-none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4591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71911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EAF79D09D9245863D24D7A670533A" ma:contentTypeVersion="13" ma:contentTypeDescription="Create a new document." ma:contentTypeScope="" ma:versionID="1fd04522c1f3b6ba58e974cf9d4f5e14">
  <xsd:schema xmlns:xsd="http://www.w3.org/2001/XMLSchema" xmlns:xs="http://www.w3.org/2001/XMLSchema" xmlns:p="http://schemas.microsoft.com/office/2006/metadata/properties" xmlns:ns3="dc9840a4-356e-4c25-80ba-6414ae8e56c8" xmlns:ns4="a304c9a9-7272-4a53-88ed-1f6ac6ef6a94" targetNamespace="http://schemas.microsoft.com/office/2006/metadata/properties" ma:root="true" ma:fieldsID="e55666f6a2b2fac1e6478897e3a99e2a" ns3:_="" ns4:_="">
    <xsd:import namespace="dc9840a4-356e-4c25-80ba-6414ae8e56c8"/>
    <xsd:import namespace="a304c9a9-7272-4a53-88ed-1f6ac6ef6a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840a4-356e-4c25-80ba-6414ae8e56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4c9a9-7272-4a53-88ed-1f6ac6ef6a9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0C7BC7-EC5E-4422-9A7A-96093141D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9840a4-356e-4c25-80ba-6414ae8e56c8"/>
    <ds:schemaRef ds:uri="a304c9a9-7272-4a53-88ed-1f6ac6ef6a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504553-3E3C-4767-9D24-7D5707FBF882}">
  <ds:schemaRefs>
    <ds:schemaRef ds:uri="http://schemas.microsoft.com/office/2006/documentManagement/types"/>
    <ds:schemaRef ds:uri="http://schemas.microsoft.com/office/infopath/2007/PartnerControls"/>
    <ds:schemaRef ds:uri="dc9840a4-356e-4c25-80ba-6414ae8e56c8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304c9a9-7272-4a53-88ed-1f6ac6ef6a9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741DC0A-1DCC-4F03-AFCC-17E26D6995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1169</Words>
  <Application>Microsoft Office PowerPoint</Application>
  <PresentationFormat>Custom</PresentationFormat>
  <Paragraphs>88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Custom Design</vt:lpstr>
      <vt:lpstr>The role of CSOs in implementing Alternative Justice Systems (AJS) through: Areas of practice, research, community outreach.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Angote Gertrude</dc:creator>
  <cp:lastModifiedBy>Windows User</cp:lastModifiedBy>
  <cp:revision>68</cp:revision>
  <dcterms:created xsi:type="dcterms:W3CDTF">2020-05-07T16:23:44Z</dcterms:created>
  <dcterms:modified xsi:type="dcterms:W3CDTF">2023-04-08T11:56:27Z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f48c212f-6798-4e20-a56b-e8dbe132730e</vt:lpwstr>
  </property>
  <property fmtid="{D5CDD505-2E9C-101B-9397-08002B2CF9AE}" pid="3" name="ContentTypeId">
    <vt:lpwstr>0x010100AE3EAF79D09D9245863D24D7A670533A</vt:lpwstr>
  </property>
</Properties>
</file>